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17"/>
  </p:notesMasterIdLst>
  <p:sldIdLst>
    <p:sldId id="294" r:id="rId5"/>
    <p:sldId id="263" r:id="rId6"/>
    <p:sldId id="264" r:id="rId7"/>
    <p:sldId id="265" r:id="rId8"/>
    <p:sldId id="266" r:id="rId9"/>
    <p:sldId id="291" r:id="rId10"/>
    <p:sldId id="267" r:id="rId11"/>
    <p:sldId id="268" r:id="rId12"/>
    <p:sldId id="269" r:id="rId13"/>
    <p:sldId id="292" r:id="rId14"/>
    <p:sldId id="270" r:id="rId15"/>
    <p:sldId id="293" r:id="rId16"/>
  </p:sldIdLst>
  <p:sldSz cx="7772400" cy="10058400"/>
  <p:notesSz cx="9236075" cy="7010400"/>
  <p:embeddedFontLst>
    <p:embeddedFont>
      <p:font typeface="Bangers" panose="020B0604020202020204" charset="0"/>
      <p:regular r:id="rId18"/>
    </p:embeddedFont>
    <p:embeddedFont>
      <p:font typeface="Bree Serif" panose="020B0604020202020204" charset="0"/>
      <p:regular r:id="rId19"/>
    </p:embeddedFont>
    <p:embeddedFont>
      <p:font typeface="Bungee Shade" panose="020B0604020202020204" charset="0"/>
      <p:regular r:id="rId20"/>
    </p:embeddedFont>
    <p:embeddedFont>
      <p:font typeface="Century Gothic" panose="020B0502020202020204" pitchFamily="34" charset="0"/>
      <p:regular r:id="rId21"/>
      <p:bold r:id="rId22"/>
      <p:italic r:id="rId23"/>
      <p:boldItalic r:id="rId24"/>
    </p:embeddedFont>
    <p:embeddedFont>
      <p:font typeface="Fjalla One" panose="020B0604020202020204" charset="0"/>
      <p:regular r:id="rId25"/>
    </p:embeddedFont>
    <p:embeddedFont>
      <p:font typeface="Jacques Francois Shadow" panose="020B0604020202020204" charset="0"/>
      <p:regular r:id="rId26"/>
    </p:embeddedFont>
    <p:embeddedFont>
      <p:font typeface="Lobster" panose="020B0604020202020204" charset="0"/>
      <p:regular r:id="rId27"/>
    </p:embeddedFont>
    <p:embeddedFont>
      <p:font typeface="Luckiest Guy" panose="020B0604020202020204" charset="0"/>
      <p:regular r:id="rId28"/>
    </p:embeddedFont>
    <p:embeddedFont>
      <p:font typeface="Merriweather" panose="020B0604020202020204" charset="0"/>
      <p:regular r:id="rId29"/>
      <p:bold r:id="rId30"/>
      <p:italic r:id="rId31"/>
      <p:boldItalic r:id="rId32"/>
    </p:embeddedFont>
    <p:embeddedFont>
      <p:font typeface="Permanent Marker"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B9591-52F3-4F23-99AA-3A0BC4428019}" v="3" dt="2021-01-04T14:24:45.824"/>
  </p1510:revLst>
</p1510:revInfo>
</file>

<file path=ppt/tableStyles.xml><?xml version="1.0" encoding="utf-8"?>
<a:tblStyleLst xmlns:a="http://schemas.openxmlformats.org/drawingml/2006/main" def="{B23D3676-908A-447A-A5B2-8C08C7D989BC}">
  <a:tblStyle styleId="{B23D3676-908A-447A-A5B2-8C08C7D989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990"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3608" y="3329940"/>
            <a:ext cx="7388860" cy="3154680"/>
          </a:xfrm>
          <a:prstGeom prst="rect">
            <a:avLst/>
          </a:prstGeom>
          <a:noFill/>
          <a:ln>
            <a:noFill/>
          </a:ln>
        </p:spPr>
        <p:txBody>
          <a:bodyPr spcFirstLastPara="1" wrap="square" lIns="92815" tIns="92815" rIns="92815" bIns="928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p: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extLst>
      <p:ext uri="{BB962C8B-B14F-4D97-AF65-F5344CB8AC3E}">
        <p14:creationId xmlns:p14="http://schemas.microsoft.com/office/powerpoint/2010/main" val="272838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add10e7a80_1_9: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add10e7a80_1_9: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extLst>
      <p:ext uri="{BB962C8B-B14F-4D97-AF65-F5344CB8AC3E}">
        <p14:creationId xmlns:p14="http://schemas.microsoft.com/office/powerpoint/2010/main" val="207679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add10e7a80_1_12: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add10e7a80_1_12: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add10e7a80_1_12: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add10e7a80_1_12: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extLst>
      <p:ext uri="{BB962C8B-B14F-4D97-AF65-F5344CB8AC3E}">
        <p14:creationId xmlns:p14="http://schemas.microsoft.com/office/powerpoint/2010/main" val="185549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a35fc4b97f_1_393: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a35fc4b97f_1_393: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a35fc4b97f_1_396: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a35fc4b97f_1_396: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a35fc4b97f_1_399: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a35fc4b97f_1_399: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dd10e7a80_1_0: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add10e7a80_1_0: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dd10e7a80_1_0: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add10e7a80_1_0: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extLst>
      <p:ext uri="{BB962C8B-B14F-4D97-AF65-F5344CB8AC3E}">
        <p14:creationId xmlns:p14="http://schemas.microsoft.com/office/powerpoint/2010/main" val="180038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add10e7a80_1_3: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add10e7a80_1_3: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add10e7a80_1_6: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add10e7a80_1_6: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add10e7a80_1_9:notes"/>
          <p:cNvSpPr>
            <a:spLocks noGrp="1" noRot="1" noChangeAspect="1"/>
          </p:cNvSpPr>
          <p:nvPr>
            <p:ph type="sldImg" idx="2"/>
          </p:nvPr>
        </p:nvSpPr>
        <p:spPr>
          <a:xfrm>
            <a:off x="3603625" y="525463"/>
            <a:ext cx="2030413"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add10e7a80_1_9: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6965063" y="1127138"/>
            <a:ext cx="964200" cy="617400"/>
          </a:xfrm>
          <a:prstGeom prst="round2SameRect">
            <a:avLst>
              <a:gd name="adj1" fmla="val 16667"/>
              <a:gd name="adj2" fmla="val 0"/>
            </a:avLst>
          </a:prstGeom>
          <a:solidFill>
            <a:srgbClr val="990000"/>
          </a:solidFill>
          <a:ln w="19050"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FFFFFF"/>
                </a:solidFill>
                <a:latin typeface="Fjalla One"/>
                <a:ea typeface="Fjalla One"/>
                <a:cs typeface="Fjalla One"/>
                <a:sym typeface="Fjalla One"/>
              </a:rPr>
              <a:t>H5A</a:t>
            </a:r>
            <a:endParaRPr sz="2700" b="1">
              <a:solidFill>
                <a:srgbClr val="FFFFFF"/>
              </a:solidFill>
              <a:latin typeface="Fjalla One"/>
              <a:ea typeface="Fjalla One"/>
              <a:cs typeface="Fjalla One"/>
              <a:sym typeface="Fjalla One"/>
            </a:endParaRPr>
          </a:p>
        </p:txBody>
      </p:sp>
      <p:sp>
        <p:nvSpPr>
          <p:cNvPr id="11" name="Google Shape;11;p2"/>
          <p:cNvSpPr/>
          <p:nvPr/>
        </p:nvSpPr>
        <p:spPr>
          <a:xfrm rot="5400000">
            <a:off x="6952138" y="2057400"/>
            <a:ext cx="964200" cy="617400"/>
          </a:xfrm>
          <a:prstGeom prst="round2SameRect">
            <a:avLst>
              <a:gd name="adj1" fmla="val 16667"/>
              <a:gd name="adj2" fmla="val 0"/>
            </a:avLst>
          </a:prstGeom>
          <a:solidFill>
            <a:srgbClr val="010066"/>
          </a:solidFill>
          <a:ln w="9525"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FFFFFF"/>
                </a:solidFill>
                <a:latin typeface="Fjalla One"/>
                <a:ea typeface="Fjalla One"/>
                <a:cs typeface="Fjalla One"/>
                <a:sym typeface="Fjalla One"/>
              </a:rPr>
              <a:t>H5B</a:t>
            </a:r>
            <a:endParaRPr sz="2700">
              <a:solidFill>
                <a:srgbClr val="FFFFFF"/>
              </a:solidFill>
              <a:latin typeface="Fjalla One"/>
              <a:ea typeface="Fjalla One"/>
              <a:cs typeface="Fjalla One"/>
              <a:sym typeface="Fjalla One"/>
            </a:endParaRPr>
          </a:p>
        </p:txBody>
      </p:sp>
      <p:pic>
        <p:nvPicPr>
          <p:cNvPr id="12" name="Google Shape;12;p2"/>
          <p:cNvPicPr preferRelativeResize="0"/>
          <p:nvPr/>
        </p:nvPicPr>
        <p:blipFill rotWithShape="1">
          <a:blip r:embed="rId2">
            <a:alphaModFix/>
          </a:blip>
          <a:srcRect r="51281"/>
          <a:stretch/>
        </p:blipFill>
        <p:spPr>
          <a:xfrm flipH="1">
            <a:off x="605051" y="-15300"/>
            <a:ext cx="6612874" cy="10058400"/>
          </a:xfrm>
          <a:prstGeom prst="rect">
            <a:avLst/>
          </a:prstGeom>
          <a:noFill/>
          <a:ln w="19050"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pic>
      <p:sp>
        <p:nvSpPr>
          <p:cNvPr id="13" name="Google Shape;13;p2"/>
          <p:cNvSpPr/>
          <p:nvPr/>
        </p:nvSpPr>
        <p:spPr>
          <a:xfrm>
            <a:off x="1731025" y="2778675"/>
            <a:ext cx="3710100" cy="7761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txBox="1"/>
          <p:nvPr/>
        </p:nvSpPr>
        <p:spPr>
          <a:xfrm>
            <a:off x="1767325" y="2666775"/>
            <a:ext cx="3637500" cy="96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b="1">
                <a:latin typeface="Merriweather"/>
                <a:ea typeface="Merriweather"/>
                <a:cs typeface="Merriweather"/>
                <a:sym typeface="Merriweather"/>
              </a:rPr>
              <a:t>GA STUDIES SS8H5 </a:t>
            </a:r>
            <a:endParaRPr sz="2600" b="1">
              <a:latin typeface="Merriweather"/>
              <a:ea typeface="Merriweather"/>
              <a:cs typeface="Merriweather"/>
              <a:sym typeface="Merriweather"/>
            </a:endParaRPr>
          </a:p>
          <a:p>
            <a:pPr marL="0" lvl="0" indent="0" algn="ctr" rtl="0">
              <a:spcBef>
                <a:spcPts val="0"/>
              </a:spcBef>
              <a:spcAft>
                <a:spcPts val="0"/>
              </a:spcAft>
              <a:buClr>
                <a:schemeClr val="dk1"/>
              </a:buClr>
              <a:buSzPts val="1100"/>
              <a:buFont typeface="Arial"/>
              <a:buNone/>
            </a:pPr>
            <a:r>
              <a:rPr lang="en" sz="2600" b="1">
                <a:latin typeface="Merriweather"/>
                <a:ea typeface="Merriweather"/>
                <a:cs typeface="Merriweather"/>
                <a:sym typeface="Merriweather"/>
              </a:rPr>
              <a:t>UNIT 6: </a:t>
            </a:r>
            <a:r>
              <a:rPr lang="en" sz="2600">
                <a:latin typeface="Merriweather"/>
                <a:ea typeface="Merriweather"/>
                <a:cs typeface="Merriweather"/>
                <a:sym typeface="Merriweather"/>
              </a:rPr>
              <a:t> </a:t>
            </a:r>
            <a:r>
              <a:rPr lang="en" sz="2600" b="1">
                <a:latin typeface="Merriweather"/>
                <a:ea typeface="Merriweather"/>
                <a:cs typeface="Merriweather"/>
                <a:sym typeface="Merriweather"/>
              </a:rPr>
              <a:t>Civil War</a:t>
            </a:r>
            <a:r>
              <a:rPr lang="en" sz="2600" b="1">
                <a:solidFill>
                  <a:srgbClr val="010066"/>
                </a:solidFill>
                <a:latin typeface="Merriweather"/>
                <a:ea typeface="Merriweather"/>
                <a:cs typeface="Merriweather"/>
                <a:sym typeface="Merriweather"/>
              </a:rPr>
              <a:t> </a:t>
            </a:r>
            <a:endParaRPr sz="2600" b="1">
              <a:solidFill>
                <a:srgbClr val="010066"/>
              </a:solidFill>
              <a:latin typeface="Merriweather"/>
              <a:ea typeface="Merriweather"/>
              <a:cs typeface="Merriweather"/>
              <a:sym typeface="Merriweather"/>
            </a:endParaRPr>
          </a:p>
        </p:txBody>
      </p:sp>
      <p:sp>
        <p:nvSpPr>
          <p:cNvPr id="15" name="Google Shape;15;p2"/>
          <p:cNvSpPr/>
          <p:nvPr/>
        </p:nvSpPr>
        <p:spPr>
          <a:xfrm>
            <a:off x="935350" y="3706313"/>
            <a:ext cx="5582700" cy="776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309350" y="-45150"/>
            <a:ext cx="914400" cy="10179900"/>
          </a:xfrm>
          <a:prstGeom prst="rect">
            <a:avLst/>
          </a:prstGeom>
          <a:solidFill>
            <a:srgbClr val="434343"/>
          </a:solid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4343"/>
              </a:solidFill>
            </a:endParaRPr>
          </a:p>
        </p:txBody>
      </p:sp>
      <p:pic>
        <p:nvPicPr>
          <p:cNvPr id="17" name="Google Shape;17;p2"/>
          <p:cNvPicPr preferRelativeResize="0"/>
          <p:nvPr/>
        </p:nvPicPr>
        <p:blipFill>
          <a:blip r:embed="rId3">
            <a:alphaModFix/>
          </a:blip>
          <a:stretch>
            <a:fillRect/>
          </a:stretch>
        </p:blipFill>
        <p:spPr>
          <a:xfrm>
            <a:off x="1731063" y="394741"/>
            <a:ext cx="3710000" cy="2082225"/>
          </a:xfrm>
          <a:prstGeom prst="rect">
            <a:avLst/>
          </a:prstGeom>
          <a:noFill/>
          <a:ln>
            <a:noFill/>
          </a:ln>
        </p:spPr>
      </p:pic>
      <p:pic>
        <p:nvPicPr>
          <p:cNvPr id="18" name="Google Shape;18;p2"/>
          <p:cNvPicPr preferRelativeResize="0"/>
          <p:nvPr/>
        </p:nvPicPr>
        <p:blipFill rotWithShape="1">
          <a:blip r:embed="rId4">
            <a:alphaModFix/>
          </a:blip>
          <a:srcRect l="9962" t="10455" r="12572" b="11747"/>
          <a:stretch/>
        </p:blipFill>
        <p:spPr>
          <a:xfrm>
            <a:off x="757452" y="8058829"/>
            <a:ext cx="1493385" cy="1999725"/>
          </a:xfrm>
          <a:prstGeom prst="rect">
            <a:avLst/>
          </a:prstGeom>
          <a:noFill/>
          <a:ln>
            <a:noFill/>
          </a:ln>
        </p:spPr>
      </p:pic>
      <p:pic>
        <p:nvPicPr>
          <p:cNvPr id="19" name="Google Shape;19;p2"/>
          <p:cNvPicPr preferRelativeResize="0"/>
          <p:nvPr/>
        </p:nvPicPr>
        <p:blipFill rotWithShape="1">
          <a:blip r:embed="rId5">
            <a:alphaModFix/>
          </a:blip>
          <a:srcRect b="9559"/>
          <a:stretch/>
        </p:blipFill>
        <p:spPr>
          <a:xfrm>
            <a:off x="5766650" y="8058829"/>
            <a:ext cx="1371825" cy="1999725"/>
          </a:xfrm>
          <a:prstGeom prst="rect">
            <a:avLst/>
          </a:prstGeom>
          <a:noFill/>
          <a:ln>
            <a:noFill/>
          </a:ln>
        </p:spPr>
      </p:pic>
      <p:pic>
        <p:nvPicPr>
          <p:cNvPr id="20" name="Google Shape;20;p2"/>
          <p:cNvPicPr preferRelativeResize="0"/>
          <p:nvPr/>
        </p:nvPicPr>
        <p:blipFill rotWithShape="1">
          <a:blip r:embed="rId6">
            <a:alphaModFix/>
          </a:blip>
          <a:srcRect l="11434" t="4003" r="8991" b="6238"/>
          <a:stretch/>
        </p:blipFill>
        <p:spPr>
          <a:xfrm>
            <a:off x="2480852" y="4633975"/>
            <a:ext cx="2810700" cy="2215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72" userDrawn="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15">
  <p:cSld name="CUSTOM_19_2">
    <p:spTree>
      <p:nvGrpSpPr>
        <p:cNvPr id="1" name="Shape 145"/>
        <p:cNvGrpSpPr/>
        <p:nvPr/>
      </p:nvGrpSpPr>
      <p:grpSpPr>
        <a:xfrm>
          <a:off x="0" y="0"/>
          <a:ext cx="0" cy="0"/>
          <a:chOff x="0" y="0"/>
          <a:chExt cx="0" cy="0"/>
        </a:xfrm>
      </p:grpSpPr>
      <p:sp>
        <p:nvSpPr>
          <p:cNvPr id="146" name="Google Shape;146;p17"/>
          <p:cNvSpPr txBox="1"/>
          <p:nvPr/>
        </p:nvSpPr>
        <p:spPr>
          <a:xfrm>
            <a:off x="419100" y="1521875"/>
            <a:ext cx="3467100" cy="1245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latin typeface="Century Gothic"/>
                <a:ea typeface="Century Gothic"/>
                <a:cs typeface="Century Gothic"/>
                <a:sym typeface="Century Gothic"/>
              </a:rPr>
              <a:t>1.  Compromise of 1850 </a:t>
            </a:r>
            <a:endParaRPr sz="1600" b="1">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600">
              <a:latin typeface="Luckiest Guy"/>
              <a:ea typeface="Luckiest Guy"/>
              <a:cs typeface="Luckiest Guy"/>
              <a:sym typeface="Luckiest Guy"/>
            </a:endParaRPr>
          </a:p>
          <a:p>
            <a:pPr marL="0" lvl="0" indent="0" algn="l" rtl="0">
              <a:lnSpc>
                <a:spcPct val="150000"/>
              </a:lnSpc>
              <a:spcBef>
                <a:spcPts val="0"/>
              </a:spcBef>
              <a:spcAft>
                <a:spcPts val="0"/>
              </a:spcAft>
              <a:buNone/>
            </a:pPr>
            <a:endParaRPr sz="1600">
              <a:latin typeface="Luckiest Guy"/>
              <a:ea typeface="Luckiest Guy"/>
              <a:cs typeface="Luckiest Guy"/>
              <a:sym typeface="Luckiest Guy"/>
            </a:endParaRPr>
          </a:p>
        </p:txBody>
      </p:sp>
      <p:sp>
        <p:nvSpPr>
          <p:cNvPr id="147" name="Google Shape;147;p17"/>
          <p:cNvSpPr txBox="1"/>
          <p:nvPr/>
        </p:nvSpPr>
        <p:spPr>
          <a:xfrm>
            <a:off x="338100" y="909631"/>
            <a:ext cx="7096200" cy="7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u="sng">
                <a:latin typeface="Century Gothic"/>
                <a:ea typeface="Century Gothic"/>
                <a:cs typeface="Century Gothic"/>
                <a:sym typeface="Century Gothic"/>
              </a:rPr>
              <a:t>Directions:</a:t>
            </a:r>
            <a:r>
              <a:rPr lang="en" sz="1700">
                <a:latin typeface="Century Gothic"/>
                <a:ea typeface="Century Gothic"/>
                <a:cs typeface="Century Gothic"/>
                <a:sym typeface="Century Gothic"/>
              </a:rPr>
              <a:t> </a:t>
            </a:r>
            <a:r>
              <a:rPr lang="en" sz="1700" b="1">
                <a:solidFill>
                  <a:srgbClr val="000000"/>
                </a:solidFill>
                <a:latin typeface="Century Gothic"/>
                <a:ea typeface="Century Gothic"/>
                <a:cs typeface="Century Gothic"/>
                <a:sym typeface="Century Gothic"/>
              </a:rPr>
              <a:t>Read the descriptions </a:t>
            </a:r>
            <a:r>
              <a:rPr lang="en" sz="1700" b="1">
                <a:latin typeface="Century Gothic"/>
                <a:ea typeface="Century Gothic"/>
                <a:cs typeface="Century Gothic"/>
                <a:sym typeface="Century Gothic"/>
              </a:rPr>
              <a:t>on the side panel,</a:t>
            </a:r>
            <a:r>
              <a:rPr lang="en" sz="1700" b="1">
                <a:solidFill>
                  <a:srgbClr val="000000"/>
                </a:solidFill>
                <a:latin typeface="Century Gothic"/>
                <a:ea typeface="Century Gothic"/>
                <a:cs typeface="Century Gothic"/>
                <a:sym typeface="Century Gothic"/>
              </a:rPr>
              <a:t> and </a:t>
            </a:r>
            <a:r>
              <a:rPr lang="en" sz="1700" b="1">
                <a:latin typeface="Century Gothic"/>
                <a:ea typeface="Century Gothic"/>
                <a:cs typeface="Century Gothic"/>
                <a:sym typeface="Century Gothic"/>
              </a:rPr>
              <a:t>drag and drop</a:t>
            </a:r>
            <a:r>
              <a:rPr lang="en" sz="1700" b="1">
                <a:solidFill>
                  <a:srgbClr val="000000"/>
                </a:solidFill>
                <a:latin typeface="Century Gothic"/>
                <a:ea typeface="Century Gothic"/>
                <a:cs typeface="Century Gothic"/>
                <a:sym typeface="Century Gothic"/>
              </a:rPr>
              <a:t> it to the correct term</a:t>
            </a:r>
            <a:r>
              <a:rPr lang="en" sz="1700" b="1">
                <a:latin typeface="Century Gothic"/>
                <a:ea typeface="Century Gothic"/>
                <a:cs typeface="Century Gothic"/>
                <a:sym typeface="Century Gothic"/>
              </a:rPr>
              <a:t> it is describing.</a:t>
            </a:r>
            <a:endParaRPr sz="1700" b="1">
              <a:latin typeface="Century Gothic"/>
              <a:ea typeface="Century Gothic"/>
              <a:cs typeface="Century Gothic"/>
              <a:sym typeface="Century Gothic"/>
            </a:endParaRPr>
          </a:p>
        </p:txBody>
      </p:sp>
      <p:sp>
        <p:nvSpPr>
          <p:cNvPr id="148" name="Google Shape;148;p17"/>
          <p:cNvSpPr txBox="1"/>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pPr marL="0" lvl="0" indent="0" algn="r" rtl="0">
                <a:spcBef>
                  <a:spcPts val="0"/>
                </a:spcBef>
                <a:spcAft>
                  <a:spcPts val="0"/>
                </a:spcAft>
                <a:buNone/>
              </a:pPr>
              <a:t>‹#›</a:t>
            </a:fld>
            <a:endParaRPr sz="1000">
              <a:solidFill>
                <a:srgbClr val="595959"/>
              </a:solidFill>
            </a:endParaRPr>
          </a:p>
        </p:txBody>
      </p:sp>
      <p:sp>
        <p:nvSpPr>
          <p:cNvPr id="149" name="Google Shape;149;p17"/>
          <p:cNvSpPr txBox="1"/>
          <p:nvPr/>
        </p:nvSpPr>
        <p:spPr>
          <a:xfrm>
            <a:off x="452400" y="9587175"/>
            <a:ext cx="1053000" cy="3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999999"/>
                </a:solidFill>
              </a:rPr>
              <a:t>©</a:t>
            </a:r>
            <a:r>
              <a:rPr lang="en" sz="900" b="1">
                <a:solidFill>
                  <a:srgbClr val="999999"/>
                </a:solidFill>
              </a:rPr>
              <a:t>Rachel Wells</a:t>
            </a:r>
            <a:endParaRPr sz="1400">
              <a:solidFill>
                <a:srgbClr val="999999"/>
              </a:solidFill>
            </a:endParaRPr>
          </a:p>
        </p:txBody>
      </p:sp>
      <p:sp>
        <p:nvSpPr>
          <p:cNvPr id="150" name="Google Shape;150;p17"/>
          <p:cNvSpPr txBox="1"/>
          <p:nvPr/>
        </p:nvSpPr>
        <p:spPr>
          <a:xfrm>
            <a:off x="153451" y="5020875"/>
            <a:ext cx="7465500" cy="45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1"/>
                </a:solidFill>
                <a:latin typeface="Century Gothic"/>
                <a:ea typeface="Century Gothic"/>
                <a:cs typeface="Century Gothic"/>
                <a:sym typeface="Century Gothic"/>
              </a:rPr>
              <a:t>6. ______What was the purpose of both the Missouri Compromise and the Compromise of 1850? </a:t>
            </a:r>
            <a:endParaRPr sz="1300" b="1">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They were meant to peacefully resolve disputes over slavery in U.S. territories.</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They were passed by the General Assembly to settle the issue of whether or not Georgia should secede from the Union.</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They were adopted to proclaim that states had the right to "nullify" laws they believed were</a:t>
            </a:r>
            <a:endParaRPr sz="1300">
              <a:solidFill>
                <a:schemeClr val="dk1"/>
              </a:solidFill>
              <a:latin typeface="Century Gothic"/>
              <a:ea typeface="Century Gothic"/>
              <a:cs typeface="Century Gothic"/>
              <a:sym typeface="Century Gothic"/>
            </a:endParaRPr>
          </a:p>
          <a:p>
            <a:pPr marL="457167" lvl="0" indent="0" algn="l" rtl="0">
              <a:spcBef>
                <a:spcPts val="0"/>
              </a:spcBef>
              <a:spcAft>
                <a:spcPts val="0"/>
              </a:spcAft>
              <a:buNone/>
            </a:pPr>
            <a:r>
              <a:rPr lang="en" sz="1300">
                <a:solidFill>
                  <a:schemeClr val="dk1"/>
                </a:solidFill>
                <a:latin typeface="Century Gothic"/>
                <a:ea typeface="Century Gothic"/>
                <a:cs typeface="Century Gothic"/>
                <a:sym typeface="Century Gothic"/>
              </a:rPr>
              <a:t>unconstitutional.</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They formally established the Confederate States of America.</a:t>
            </a:r>
            <a:endParaRPr sz="1300">
              <a:solidFill>
                <a:schemeClr val="dk1"/>
              </a:solidFill>
              <a:latin typeface="Century Gothic"/>
              <a:ea typeface="Century Gothic"/>
              <a:cs typeface="Century Gothic"/>
              <a:sym typeface="Century Gothic"/>
            </a:endParaRPr>
          </a:p>
          <a:p>
            <a:pPr marL="457167" lvl="0" indent="0" algn="l" rtl="0">
              <a:spcBef>
                <a:spcPts val="0"/>
              </a:spcBef>
              <a:spcAft>
                <a:spcPts val="0"/>
              </a:spcAft>
              <a:buNone/>
            </a:pPr>
            <a:endParaRPr sz="13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300" b="1">
                <a:solidFill>
                  <a:schemeClr val="dk1"/>
                </a:solidFill>
                <a:latin typeface="Century Gothic"/>
                <a:ea typeface="Century Gothic"/>
                <a:cs typeface="Century Gothic"/>
                <a:sym typeface="Century Gothic"/>
              </a:rPr>
              <a:t>7. ______ The Georgia Platform was important because it did which of the following? *</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Announced Georgia would not support the Missouri Compromise.</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Announced Georgia would not support slavery in the western territories.</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Proclaimed that Georgia had seceded and was no longer part of the Union.</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Stated that Georgia would support the Compromise of 1850, so long as the federal government passed the Fugitive Slave Act.</a:t>
            </a:r>
            <a:endParaRPr sz="1300">
              <a:solidFill>
                <a:schemeClr val="dk1"/>
              </a:solidFill>
              <a:latin typeface="Century Gothic"/>
              <a:ea typeface="Century Gothic"/>
              <a:cs typeface="Century Gothic"/>
              <a:sym typeface="Century Gothic"/>
            </a:endParaRPr>
          </a:p>
          <a:p>
            <a:pPr marL="457167" lvl="0" indent="0" algn="l" rtl="0">
              <a:spcBef>
                <a:spcPts val="0"/>
              </a:spcBef>
              <a:spcAft>
                <a:spcPts val="0"/>
              </a:spcAft>
              <a:buNone/>
            </a:pPr>
            <a:endParaRPr sz="13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300" b="1">
                <a:solidFill>
                  <a:schemeClr val="dk1"/>
                </a:solidFill>
                <a:latin typeface="Century Gothic"/>
                <a:ea typeface="Century Gothic"/>
                <a:cs typeface="Century Gothic"/>
                <a:sym typeface="Century Gothic"/>
              </a:rPr>
              <a:t>8. ______ Which part of the United States supported Abraham Lincoln the MOST in becoming president in the election of 1860?</a:t>
            </a:r>
            <a:endParaRPr sz="1300" b="1">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East</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West</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North</a:t>
            </a:r>
            <a:endParaRPr sz="1300">
              <a:solidFill>
                <a:schemeClr val="dk1"/>
              </a:solidFill>
              <a:latin typeface="Century Gothic"/>
              <a:ea typeface="Century Gothic"/>
              <a:cs typeface="Century Gothic"/>
              <a:sym typeface="Century Gothic"/>
            </a:endParaRPr>
          </a:p>
          <a:p>
            <a:pPr marL="457167" lvl="0" indent="-311127" algn="l" rtl="0">
              <a:spcBef>
                <a:spcPts val="0"/>
              </a:spcBef>
              <a:spcAft>
                <a:spcPts val="0"/>
              </a:spcAft>
              <a:buClr>
                <a:schemeClr val="dk1"/>
              </a:buClr>
              <a:buSzPts val="1300"/>
              <a:buFont typeface="Century Gothic"/>
              <a:buAutoNum type="alphaUcPeriod"/>
            </a:pPr>
            <a:r>
              <a:rPr lang="en" sz="1300">
                <a:solidFill>
                  <a:schemeClr val="dk1"/>
                </a:solidFill>
                <a:latin typeface="Century Gothic"/>
                <a:ea typeface="Century Gothic"/>
                <a:cs typeface="Century Gothic"/>
                <a:sym typeface="Century Gothic"/>
              </a:rPr>
              <a:t>South</a:t>
            </a:r>
            <a:endParaRPr sz="1300" b="1">
              <a:solidFill>
                <a:schemeClr val="dk1"/>
              </a:solidFill>
              <a:latin typeface="Century Gothic"/>
              <a:ea typeface="Century Gothic"/>
              <a:cs typeface="Century Gothic"/>
              <a:sym typeface="Century Gothic"/>
            </a:endParaRPr>
          </a:p>
        </p:txBody>
      </p:sp>
      <p:sp>
        <p:nvSpPr>
          <p:cNvPr id="151" name="Google Shape;151;p17"/>
          <p:cNvSpPr txBox="1"/>
          <p:nvPr/>
        </p:nvSpPr>
        <p:spPr>
          <a:xfrm>
            <a:off x="4038601" y="15218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entury Gothic"/>
                <a:ea typeface="Century Gothic"/>
                <a:cs typeface="Century Gothic"/>
                <a:sym typeface="Century Gothic"/>
              </a:rPr>
              <a:t>2.  Georgia Platform</a:t>
            </a:r>
            <a:endParaRPr sz="1400" b="1">
              <a:latin typeface="Century Gothic"/>
              <a:ea typeface="Century Gothic"/>
              <a:cs typeface="Century Gothic"/>
              <a:sym typeface="Century Gothic"/>
            </a:endParaRPr>
          </a:p>
        </p:txBody>
      </p:sp>
      <p:sp>
        <p:nvSpPr>
          <p:cNvPr id="152" name="Google Shape;152;p17"/>
          <p:cNvSpPr txBox="1"/>
          <p:nvPr/>
        </p:nvSpPr>
        <p:spPr>
          <a:xfrm>
            <a:off x="419100" y="2691575"/>
            <a:ext cx="3000000" cy="438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solidFill>
                  <a:schemeClr val="dk1"/>
                </a:solidFill>
                <a:latin typeface="Century Gothic"/>
                <a:ea typeface="Century Gothic"/>
                <a:cs typeface="Century Gothic"/>
                <a:sym typeface="Century Gothic"/>
              </a:rPr>
              <a:t>3. Dred Scott Case</a:t>
            </a:r>
            <a:endParaRPr sz="1600" b="1">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600">
              <a:solidFill>
                <a:schemeClr val="dk1"/>
              </a:solidFill>
              <a:latin typeface="Bangers"/>
              <a:ea typeface="Bangers"/>
              <a:cs typeface="Bangers"/>
              <a:sym typeface="Bangers"/>
            </a:endParaRPr>
          </a:p>
        </p:txBody>
      </p:sp>
      <p:sp>
        <p:nvSpPr>
          <p:cNvPr id="153" name="Google Shape;153;p17"/>
          <p:cNvSpPr txBox="1"/>
          <p:nvPr/>
        </p:nvSpPr>
        <p:spPr>
          <a:xfrm>
            <a:off x="4038601" y="2662930"/>
            <a:ext cx="3000000" cy="495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solidFill>
                  <a:schemeClr val="dk1"/>
                </a:solidFill>
                <a:latin typeface="Century Gothic"/>
                <a:ea typeface="Century Gothic"/>
                <a:cs typeface="Century Gothic"/>
                <a:sym typeface="Century Gothic"/>
              </a:rPr>
              <a:t>4. Election of 1860</a:t>
            </a:r>
            <a:endParaRPr sz="1600" b="1">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Bangers"/>
              <a:ea typeface="Bangers"/>
              <a:cs typeface="Bangers"/>
              <a:sym typeface="Bangers"/>
            </a:endParaRPr>
          </a:p>
          <a:p>
            <a:pPr marL="0" lvl="0" indent="0" algn="l" rtl="0">
              <a:lnSpc>
                <a:spcPct val="150000"/>
              </a:lnSpc>
              <a:spcBef>
                <a:spcPts val="0"/>
              </a:spcBef>
              <a:spcAft>
                <a:spcPts val="0"/>
              </a:spcAft>
              <a:buClr>
                <a:schemeClr val="dk1"/>
              </a:buClr>
              <a:buSzPts val="1100"/>
              <a:buFont typeface="Arial"/>
              <a:buNone/>
            </a:pPr>
            <a:endParaRPr sz="1600">
              <a:solidFill>
                <a:schemeClr val="dk1"/>
              </a:solidFill>
              <a:latin typeface="Bangers"/>
              <a:ea typeface="Bangers"/>
              <a:cs typeface="Bangers"/>
              <a:sym typeface="Bangers"/>
            </a:endParaRPr>
          </a:p>
          <a:p>
            <a:pPr marL="0" lvl="0" indent="0" algn="l" rtl="0">
              <a:lnSpc>
                <a:spcPct val="150000"/>
              </a:lnSpc>
              <a:spcBef>
                <a:spcPts val="0"/>
              </a:spcBef>
              <a:spcAft>
                <a:spcPts val="0"/>
              </a:spcAft>
              <a:buNone/>
            </a:pPr>
            <a:endParaRPr sz="1600">
              <a:solidFill>
                <a:schemeClr val="dk1"/>
              </a:solidFill>
              <a:latin typeface="Bangers"/>
              <a:ea typeface="Bangers"/>
              <a:cs typeface="Bangers"/>
              <a:sym typeface="Bangers"/>
            </a:endParaRPr>
          </a:p>
          <a:p>
            <a:pPr marL="0" lvl="0" indent="0" algn="l" rtl="0">
              <a:lnSpc>
                <a:spcPct val="150000"/>
              </a:lnSpc>
              <a:spcBef>
                <a:spcPts val="0"/>
              </a:spcBef>
              <a:spcAft>
                <a:spcPts val="0"/>
              </a:spcAft>
              <a:buNone/>
            </a:pPr>
            <a:endParaRPr sz="1600">
              <a:solidFill>
                <a:schemeClr val="dk1"/>
              </a:solidFill>
              <a:latin typeface="Bangers"/>
              <a:ea typeface="Bangers"/>
              <a:cs typeface="Bangers"/>
              <a:sym typeface="Bangers"/>
            </a:endParaRPr>
          </a:p>
        </p:txBody>
      </p:sp>
      <p:sp>
        <p:nvSpPr>
          <p:cNvPr id="154" name="Google Shape;154;p17"/>
          <p:cNvSpPr txBox="1"/>
          <p:nvPr/>
        </p:nvSpPr>
        <p:spPr>
          <a:xfrm>
            <a:off x="2247900" y="3897475"/>
            <a:ext cx="3000000" cy="373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solidFill>
                  <a:schemeClr val="dk1"/>
                </a:solidFill>
                <a:latin typeface="Century Gothic"/>
                <a:ea typeface="Century Gothic"/>
                <a:cs typeface="Century Gothic"/>
                <a:sym typeface="Century Gothic"/>
              </a:rPr>
              <a:t>5. Georgia’s Secession</a:t>
            </a:r>
            <a:endParaRPr sz="1400" b="1">
              <a:latin typeface="Century Gothic"/>
              <a:ea typeface="Century Gothic"/>
              <a:cs typeface="Century Gothic"/>
              <a:sym typeface="Century Gothic"/>
            </a:endParaRPr>
          </a:p>
        </p:txBody>
      </p:sp>
      <p:sp>
        <p:nvSpPr>
          <p:cNvPr id="155" name="Google Shape;155;p17"/>
          <p:cNvSpPr txBox="1"/>
          <p:nvPr/>
        </p:nvSpPr>
        <p:spPr>
          <a:xfrm>
            <a:off x="6797050" y="1332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14</a:t>
            </a:r>
            <a:endParaRPr sz="1600" b="1">
              <a:latin typeface="Century Gothic"/>
              <a:ea typeface="Century Gothic"/>
              <a:cs typeface="Century Gothic"/>
              <a:sym typeface="Century Gothic"/>
            </a:endParaRPr>
          </a:p>
        </p:txBody>
      </p:sp>
      <p:sp>
        <p:nvSpPr>
          <p:cNvPr id="156" name="Google Shape;156;p17"/>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157" name="Google Shape;157;p17"/>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type="tx">
  <p:cSld name="TITLE_AND_BODY">
    <p:spTree>
      <p:nvGrpSpPr>
        <p:cNvPr id="1" name="Shape 315"/>
        <p:cNvGrpSpPr/>
        <p:nvPr/>
      </p:nvGrpSpPr>
      <p:grpSpPr>
        <a:xfrm>
          <a:off x="0" y="0"/>
          <a:ext cx="0" cy="0"/>
          <a:chOff x="0" y="0"/>
          <a:chExt cx="0" cy="0"/>
        </a:xfrm>
      </p:grpSpPr>
      <p:sp>
        <p:nvSpPr>
          <p:cNvPr id="316" name="Google Shape;316;p3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17" name="Google Shape;317;p34"/>
          <p:cNvSpPr/>
          <p:nvPr/>
        </p:nvSpPr>
        <p:spPr>
          <a:xfrm>
            <a:off x="476202" y="174704"/>
            <a:ext cx="6787695" cy="821451"/>
          </a:xfrm>
          <a:prstGeom prst="rect">
            <a:avLst/>
          </a:prstGeom>
        </p:spPr>
        <p:txBody>
          <a:bodyPr>
            <a:prstTxWarp prst="textPlain">
              <a:avLst/>
            </a:prstTxWarp>
          </a:bodyPr>
          <a:lstStyle/>
          <a:p>
            <a:pPr lvl="0" algn="ctr"/>
            <a:r>
              <a:rPr sz="1400" b="1" i="0">
                <a:ln w="9525" cap="flat" cmpd="sng">
                  <a:solidFill>
                    <a:schemeClr val="dk2"/>
                  </a:solidFill>
                  <a:prstDash val="solid"/>
                  <a:round/>
                  <a:headEnd type="none" w="sm" len="sm"/>
                  <a:tailEnd type="none" w="sm" len="sm"/>
                </a:ln>
                <a:solidFill>
                  <a:schemeClr val="accent5"/>
                </a:solidFill>
                <a:latin typeface="Amatic SC"/>
              </a:rPr>
              <a:t>Google Slides Toolbars</a:t>
            </a:r>
          </a:p>
        </p:txBody>
      </p:sp>
      <p:pic>
        <p:nvPicPr>
          <p:cNvPr id="318" name="Google Shape;318;p34"/>
          <p:cNvPicPr preferRelativeResize="0"/>
          <p:nvPr/>
        </p:nvPicPr>
        <p:blipFill rotWithShape="1">
          <a:blip r:embed="rId2">
            <a:alphaModFix/>
          </a:blip>
          <a:srcRect t="18540"/>
          <a:stretch/>
        </p:blipFill>
        <p:spPr>
          <a:xfrm>
            <a:off x="196289" y="5278929"/>
            <a:ext cx="7070925" cy="513925"/>
          </a:xfrm>
          <a:prstGeom prst="rect">
            <a:avLst/>
          </a:prstGeom>
          <a:noFill/>
          <a:ln>
            <a:noFill/>
          </a:ln>
          <a:effectLst>
            <a:outerShdw blurRad="57150" dist="38100" dir="2160000" algn="bl" rotWithShape="0">
              <a:srgbClr val="000000">
                <a:alpha val="50000"/>
              </a:srgbClr>
            </a:outerShdw>
          </a:effectLst>
        </p:spPr>
      </p:pic>
      <p:graphicFrame>
        <p:nvGraphicFramePr>
          <p:cNvPr id="319" name="Google Shape;319;p34"/>
          <p:cNvGraphicFramePr/>
          <p:nvPr/>
        </p:nvGraphicFramePr>
        <p:xfrm>
          <a:off x="196301" y="6600275"/>
          <a:ext cx="3000000" cy="3000000"/>
        </p:xfrm>
        <a:graphic>
          <a:graphicData uri="http://schemas.openxmlformats.org/drawingml/2006/table">
            <a:tbl>
              <a:tblPr>
                <a:noFill/>
                <a:tableStyleId>{B23D3676-908A-447A-A5B2-8C08C7D989BC}</a:tableStyleId>
              </a:tblPr>
              <a:tblGrid>
                <a:gridCol w="389925">
                  <a:extLst>
                    <a:ext uri="{9D8B030D-6E8A-4147-A177-3AD203B41FA5}">
                      <a16:colId xmlns:a16="http://schemas.microsoft.com/office/drawing/2014/main" val="20000"/>
                    </a:ext>
                  </a:extLst>
                </a:gridCol>
                <a:gridCol w="1981400">
                  <a:extLst>
                    <a:ext uri="{9D8B030D-6E8A-4147-A177-3AD203B41FA5}">
                      <a16:colId xmlns:a16="http://schemas.microsoft.com/office/drawing/2014/main" val="20001"/>
                    </a:ext>
                  </a:extLst>
                </a:gridCol>
                <a:gridCol w="389925">
                  <a:extLst>
                    <a:ext uri="{9D8B030D-6E8A-4147-A177-3AD203B41FA5}">
                      <a16:colId xmlns:a16="http://schemas.microsoft.com/office/drawing/2014/main" val="20002"/>
                    </a:ext>
                  </a:extLst>
                </a:gridCol>
                <a:gridCol w="1809900">
                  <a:extLst>
                    <a:ext uri="{9D8B030D-6E8A-4147-A177-3AD203B41FA5}">
                      <a16:colId xmlns:a16="http://schemas.microsoft.com/office/drawing/2014/main" val="20003"/>
                    </a:ext>
                  </a:extLst>
                </a:gridCol>
                <a:gridCol w="389925">
                  <a:extLst>
                    <a:ext uri="{9D8B030D-6E8A-4147-A177-3AD203B41FA5}">
                      <a16:colId xmlns:a16="http://schemas.microsoft.com/office/drawing/2014/main" val="20004"/>
                    </a:ext>
                  </a:extLst>
                </a:gridCol>
                <a:gridCol w="2244300">
                  <a:extLst>
                    <a:ext uri="{9D8B030D-6E8A-4147-A177-3AD203B41FA5}">
                      <a16:colId xmlns:a16="http://schemas.microsoft.com/office/drawing/2014/main" val="20005"/>
                    </a:ext>
                  </a:extLst>
                </a:gridCol>
              </a:tblGrid>
              <a:tr h="310200">
                <a:tc>
                  <a:txBody>
                    <a:bodyPr/>
                    <a:lstStyle/>
                    <a:p>
                      <a:pPr marL="0" lvl="0" indent="0" algn="ctr" rtl="0">
                        <a:spcBef>
                          <a:spcPts val="0"/>
                        </a:spcBef>
                        <a:spcAft>
                          <a:spcPts val="0"/>
                        </a:spcAft>
                        <a:buNone/>
                      </a:pPr>
                      <a:r>
                        <a:rPr lang="en" sz="1200">
                          <a:latin typeface="Fjalla One"/>
                          <a:ea typeface="Fjalla One"/>
                          <a:cs typeface="Fjalla One"/>
                          <a:sym typeface="Fjalla One"/>
                        </a:rPr>
                        <a:t>10</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color a shape </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16</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make text bold</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200">
                          <a:latin typeface="Fjalla One"/>
                          <a:ea typeface="Fjalla One"/>
                          <a:cs typeface="Fjalla One"/>
                          <a:sym typeface="Fjalla One"/>
                        </a:rPr>
                        <a:t>22</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r>
                        <a:rPr lang="en" sz="1200"/>
                        <a:t>To align text to left, center or right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0"/>
                  </a:ext>
                </a:extLst>
              </a:tr>
              <a:tr h="310200">
                <a:tc>
                  <a:txBody>
                    <a:bodyPr/>
                    <a:lstStyle/>
                    <a:p>
                      <a:pPr marL="0" lvl="0" indent="0" algn="ctr" rtl="0">
                        <a:spcBef>
                          <a:spcPts val="0"/>
                        </a:spcBef>
                        <a:spcAft>
                          <a:spcPts val="0"/>
                        </a:spcAft>
                        <a:buNone/>
                      </a:pPr>
                      <a:r>
                        <a:rPr lang="en" sz="1200">
                          <a:latin typeface="Fjalla One"/>
                          <a:ea typeface="Fjalla One"/>
                          <a:cs typeface="Fjalla One"/>
                          <a:sym typeface="Fjalla One"/>
                        </a:rPr>
                        <a:t>11</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color the border of a shape</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17</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turn text into italics</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200">
                          <a:latin typeface="Fjalla One"/>
                          <a:ea typeface="Fjalla One"/>
                          <a:cs typeface="Fjalla One"/>
                          <a:sym typeface="Fjalla One"/>
                        </a:rPr>
                        <a:t>23</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r>
                        <a:rPr lang="en" sz="1200"/>
                        <a:t>Space lining of text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310200">
                <a:tc>
                  <a:txBody>
                    <a:bodyPr/>
                    <a:lstStyle/>
                    <a:p>
                      <a:pPr marL="0" lvl="0" indent="0" algn="ctr" rtl="0">
                        <a:spcBef>
                          <a:spcPts val="0"/>
                        </a:spcBef>
                        <a:spcAft>
                          <a:spcPts val="0"/>
                        </a:spcAft>
                        <a:buNone/>
                      </a:pPr>
                      <a:r>
                        <a:rPr lang="en" sz="1200">
                          <a:latin typeface="Fjalla One"/>
                          <a:ea typeface="Fjalla One"/>
                          <a:cs typeface="Fjalla One"/>
                          <a:sym typeface="Fjalla One"/>
                        </a:rPr>
                        <a:t>12</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The thickness of a border or line</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18</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underline text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200">
                          <a:latin typeface="Fjalla One"/>
                          <a:ea typeface="Fjalla One"/>
                          <a:cs typeface="Fjalla One"/>
                          <a:sym typeface="Fjalla One"/>
                        </a:rPr>
                        <a:t>24</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r>
                        <a:rPr lang="en" sz="1200"/>
                        <a:t>Numbered lists</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310200">
                <a:tc>
                  <a:txBody>
                    <a:bodyPr/>
                    <a:lstStyle/>
                    <a:p>
                      <a:pPr marL="0" lvl="0" indent="0" algn="ctr" rtl="0">
                        <a:spcBef>
                          <a:spcPts val="0"/>
                        </a:spcBef>
                        <a:spcAft>
                          <a:spcPts val="0"/>
                        </a:spcAft>
                        <a:buNone/>
                      </a:pPr>
                      <a:r>
                        <a:rPr lang="en" sz="1200">
                          <a:latin typeface="Fjalla One"/>
                          <a:ea typeface="Fjalla One"/>
                          <a:cs typeface="Fjalla One"/>
                          <a:sym typeface="Fjalla One"/>
                        </a:rPr>
                        <a:t>13</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Border dash types</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19</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Color of text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200">
                          <a:latin typeface="Fjalla One"/>
                          <a:ea typeface="Fjalla One"/>
                          <a:cs typeface="Fjalla One"/>
                          <a:sym typeface="Fjalla One"/>
                        </a:rPr>
                        <a:t>25</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r>
                        <a:rPr lang="en" sz="1200"/>
                        <a:t>Making bullets </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a:latin typeface="Fjalla One"/>
                          <a:ea typeface="Fjalla One"/>
                          <a:cs typeface="Fjalla One"/>
                          <a:sym typeface="Fjalla One"/>
                        </a:rPr>
                        <a:t>14</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change the font </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20</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Highlighting text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a:latin typeface="Fjalla One"/>
                          <a:ea typeface="Fjalla One"/>
                          <a:cs typeface="Fjalla One"/>
                          <a:sym typeface="Fjalla One"/>
                        </a:rPr>
                        <a:t>15</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200"/>
                        <a:t>To change the size of a font</a:t>
                      </a: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r>
                        <a:rPr lang="en" sz="1200">
                          <a:latin typeface="Fjalla One"/>
                          <a:ea typeface="Fjalla One"/>
                          <a:cs typeface="Fjalla One"/>
                          <a:sym typeface="Fjalla One"/>
                        </a:rPr>
                        <a:t>21</a:t>
                      </a: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900"/>
                    </a:solidFill>
                  </a:tcPr>
                </a:tc>
                <a:tc>
                  <a:txBody>
                    <a:bodyPr/>
                    <a:lstStyle/>
                    <a:p>
                      <a:pPr marL="0" lvl="0" indent="0" algn="l" rtl="0">
                        <a:spcBef>
                          <a:spcPts val="0"/>
                        </a:spcBef>
                        <a:spcAft>
                          <a:spcPts val="0"/>
                        </a:spcAft>
                        <a:buNone/>
                      </a:pPr>
                      <a:r>
                        <a:rPr lang="en" sz="1100"/>
                        <a:t>To add a link to pictures or text</a:t>
                      </a:r>
                      <a:endParaRPr sz="11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endParaRPr sz="1200">
                        <a:latin typeface="Fjalla One"/>
                        <a:ea typeface="Fjalla One"/>
                        <a:cs typeface="Fjalla One"/>
                        <a:sym typeface="Fjalla One"/>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9A28"/>
                    </a:solidFill>
                  </a:tcPr>
                </a:tc>
                <a:tc>
                  <a:txBody>
                    <a:bodyPr/>
                    <a:lstStyle/>
                    <a:p>
                      <a:pPr marL="0" lvl="0" indent="0" algn="l" rtl="0">
                        <a:spcBef>
                          <a:spcPts val="0"/>
                        </a:spcBef>
                        <a:spcAft>
                          <a:spcPts val="0"/>
                        </a:spcAft>
                        <a:buNone/>
                      </a:pPr>
                      <a:endParaRPr sz="12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5"/>
                  </a:ext>
                </a:extLst>
              </a:tr>
            </a:tbl>
          </a:graphicData>
        </a:graphic>
      </p:graphicFrame>
      <p:sp>
        <p:nvSpPr>
          <p:cNvPr id="320" name="Google Shape;320;p34"/>
          <p:cNvSpPr/>
          <p:nvPr/>
        </p:nvSpPr>
        <p:spPr>
          <a:xfrm>
            <a:off x="152400" y="6035425"/>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Fjalla One"/>
                <a:ea typeface="Fjalla One"/>
                <a:cs typeface="Fjalla One"/>
                <a:sym typeface="Fjalla One"/>
              </a:rPr>
              <a:t>10</a:t>
            </a:r>
            <a:endParaRPr sz="1300">
              <a:latin typeface="Fjalla One"/>
              <a:ea typeface="Fjalla One"/>
              <a:cs typeface="Fjalla One"/>
              <a:sym typeface="Fjalla One"/>
            </a:endParaRPr>
          </a:p>
        </p:txBody>
      </p:sp>
      <p:cxnSp>
        <p:nvCxnSpPr>
          <p:cNvPr id="321" name="Google Shape;321;p34"/>
          <p:cNvCxnSpPr>
            <a:stCxn id="320" idx="0"/>
          </p:cNvCxnSpPr>
          <p:nvPr/>
        </p:nvCxnSpPr>
        <p:spPr>
          <a:xfrm rot="10800000" flipH="1">
            <a:off x="393901" y="5598325"/>
            <a:ext cx="6000" cy="437100"/>
          </a:xfrm>
          <a:prstGeom prst="straightConnector1">
            <a:avLst/>
          </a:prstGeom>
          <a:noFill/>
          <a:ln w="28575" cap="flat" cmpd="sng">
            <a:solidFill>
              <a:srgbClr val="595959"/>
            </a:solidFill>
            <a:prstDash val="solid"/>
            <a:round/>
            <a:headEnd type="none" w="med" len="med"/>
            <a:tailEnd type="triangle" w="med" len="med"/>
          </a:ln>
        </p:spPr>
      </p:cxnSp>
      <p:sp>
        <p:nvSpPr>
          <p:cNvPr id="322" name="Google Shape;322;p34"/>
          <p:cNvSpPr/>
          <p:nvPr/>
        </p:nvSpPr>
        <p:spPr>
          <a:xfrm>
            <a:off x="706614" y="6008775"/>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300">
                <a:solidFill>
                  <a:srgbClr val="000000"/>
                </a:solidFill>
                <a:latin typeface="Fjalla One"/>
                <a:ea typeface="Fjalla One"/>
                <a:cs typeface="Fjalla One"/>
                <a:sym typeface="Fjalla One"/>
              </a:rPr>
              <a:t>12</a:t>
            </a:r>
            <a:endParaRPr sz="2000">
              <a:latin typeface="Fjalla One"/>
              <a:ea typeface="Fjalla One"/>
              <a:cs typeface="Fjalla One"/>
              <a:sym typeface="Fjalla One"/>
            </a:endParaRPr>
          </a:p>
        </p:txBody>
      </p:sp>
      <p:sp>
        <p:nvSpPr>
          <p:cNvPr id="323" name="Google Shape;323;p34"/>
          <p:cNvSpPr/>
          <p:nvPr/>
        </p:nvSpPr>
        <p:spPr>
          <a:xfrm>
            <a:off x="1365877" y="6074225"/>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13</a:t>
            </a:r>
            <a:endParaRPr sz="2000">
              <a:latin typeface="Fjalla One"/>
              <a:ea typeface="Fjalla One"/>
              <a:cs typeface="Fjalla One"/>
              <a:sym typeface="Fjalla One"/>
            </a:endParaRPr>
          </a:p>
        </p:txBody>
      </p:sp>
      <p:sp>
        <p:nvSpPr>
          <p:cNvPr id="324" name="Google Shape;324;p34"/>
          <p:cNvSpPr/>
          <p:nvPr/>
        </p:nvSpPr>
        <p:spPr>
          <a:xfrm>
            <a:off x="3851902" y="4696363"/>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18</a:t>
            </a:r>
            <a:endParaRPr sz="2000">
              <a:latin typeface="Fjalla One"/>
              <a:ea typeface="Fjalla One"/>
              <a:cs typeface="Fjalla One"/>
              <a:sym typeface="Fjalla One"/>
            </a:endParaRPr>
          </a:p>
        </p:txBody>
      </p:sp>
      <p:sp>
        <p:nvSpPr>
          <p:cNvPr id="325" name="Google Shape;325;p34"/>
          <p:cNvSpPr/>
          <p:nvPr/>
        </p:nvSpPr>
        <p:spPr>
          <a:xfrm>
            <a:off x="4836877" y="5974113"/>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21</a:t>
            </a:r>
            <a:endParaRPr sz="2000">
              <a:latin typeface="Fjalla One"/>
              <a:ea typeface="Fjalla One"/>
              <a:cs typeface="Fjalla One"/>
              <a:sym typeface="Fjalla One"/>
            </a:endParaRPr>
          </a:p>
        </p:txBody>
      </p:sp>
      <p:sp>
        <p:nvSpPr>
          <p:cNvPr id="326" name="Google Shape;326;p34"/>
          <p:cNvSpPr/>
          <p:nvPr/>
        </p:nvSpPr>
        <p:spPr>
          <a:xfrm>
            <a:off x="6962802" y="4639088"/>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Fjalla One"/>
                <a:ea typeface="Fjalla One"/>
                <a:cs typeface="Fjalla One"/>
                <a:sym typeface="Fjalla One"/>
              </a:rPr>
              <a:t>25</a:t>
            </a:r>
            <a:endParaRPr sz="1200">
              <a:latin typeface="Fjalla One"/>
              <a:ea typeface="Fjalla One"/>
              <a:cs typeface="Fjalla One"/>
              <a:sym typeface="Fjalla One"/>
            </a:endParaRPr>
          </a:p>
        </p:txBody>
      </p:sp>
      <p:cxnSp>
        <p:nvCxnSpPr>
          <p:cNvPr id="327" name="Google Shape;327;p34"/>
          <p:cNvCxnSpPr>
            <a:stCxn id="322" idx="0"/>
          </p:cNvCxnSpPr>
          <p:nvPr/>
        </p:nvCxnSpPr>
        <p:spPr>
          <a:xfrm rot="10800000" flipH="1">
            <a:off x="948115" y="5645175"/>
            <a:ext cx="2400" cy="363600"/>
          </a:xfrm>
          <a:prstGeom prst="straightConnector1">
            <a:avLst/>
          </a:prstGeom>
          <a:noFill/>
          <a:ln w="28575" cap="flat" cmpd="sng">
            <a:solidFill>
              <a:srgbClr val="595959"/>
            </a:solidFill>
            <a:prstDash val="solid"/>
            <a:round/>
            <a:headEnd type="none" w="med" len="med"/>
            <a:tailEnd type="triangle" w="med" len="med"/>
          </a:ln>
        </p:spPr>
      </p:cxnSp>
      <p:cxnSp>
        <p:nvCxnSpPr>
          <p:cNvPr id="328" name="Google Shape;328;p34"/>
          <p:cNvCxnSpPr/>
          <p:nvPr/>
        </p:nvCxnSpPr>
        <p:spPr>
          <a:xfrm>
            <a:off x="684601" y="5019113"/>
            <a:ext cx="4200" cy="373800"/>
          </a:xfrm>
          <a:prstGeom prst="straightConnector1">
            <a:avLst/>
          </a:prstGeom>
          <a:noFill/>
          <a:ln w="28575" cap="flat" cmpd="sng">
            <a:solidFill>
              <a:srgbClr val="595959"/>
            </a:solidFill>
            <a:prstDash val="solid"/>
            <a:round/>
            <a:headEnd type="none" w="med" len="med"/>
            <a:tailEnd type="triangle" w="med" len="med"/>
          </a:ln>
        </p:spPr>
      </p:cxnSp>
      <p:sp>
        <p:nvSpPr>
          <p:cNvPr id="329" name="Google Shape;329;p34"/>
          <p:cNvSpPr/>
          <p:nvPr/>
        </p:nvSpPr>
        <p:spPr>
          <a:xfrm>
            <a:off x="526450" y="4684700"/>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300">
                <a:solidFill>
                  <a:srgbClr val="000000"/>
                </a:solidFill>
                <a:latin typeface="Fjalla One"/>
                <a:ea typeface="Fjalla One"/>
                <a:cs typeface="Fjalla One"/>
                <a:sym typeface="Fjalla One"/>
              </a:rPr>
              <a:t>11</a:t>
            </a:r>
            <a:endParaRPr sz="2000">
              <a:latin typeface="Fjalla One"/>
              <a:ea typeface="Fjalla One"/>
              <a:cs typeface="Fjalla One"/>
              <a:sym typeface="Fjalla One"/>
            </a:endParaRPr>
          </a:p>
        </p:txBody>
      </p:sp>
      <p:cxnSp>
        <p:nvCxnSpPr>
          <p:cNvPr id="330" name="Google Shape;330;p34"/>
          <p:cNvCxnSpPr/>
          <p:nvPr/>
        </p:nvCxnSpPr>
        <p:spPr>
          <a:xfrm rot="10800000">
            <a:off x="1260850" y="5635438"/>
            <a:ext cx="243300" cy="467400"/>
          </a:xfrm>
          <a:prstGeom prst="straightConnector1">
            <a:avLst/>
          </a:prstGeom>
          <a:noFill/>
          <a:ln w="28575" cap="flat" cmpd="sng">
            <a:solidFill>
              <a:srgbClr val="595959"/>
            </a:solidFill>
            <a:prstDash val="solid"/>
            <a:round/>
            <a:headEnd type="none" w="med" len="med"/>
            <a:tailEnd type="triangle" w="med" len="med"/>
          </a:ln>
        </p:spPr>
      </p:cxnSp>
      <p:cxnSp>
        <p:nvCxnSpPr>
          <p:cNvPr id="331" name="Google Shape;331;p34"/>
          <p:cNvCxnSpPr/>
          <p:nvPr/>
        </p:nvCxnSpPr>
        <p:spPr>
          <a:xfrm>
            <a:off x="1606325" y="4988225"/>
            <a:ext cx="2100" cy="435600"/>
          </a:xfrm>
          <a:prstGeom prst="straightConnector1">
            <a:avLst/>
          </a:prstGeom>
          <a:noFill/>
          <a:ln w="28575" cap="flat" cmpd="sng">
            <a:solidFill>
              <a:srgbClr val="595959"/>
            </a:solidFill>
            <a:prstDash val="solid"/>
            <a:round/>
            <a:headEnd type="none" w="med" len="med"/>
            <a:tailEnd type="triangle" w="med" len="med"/>
          </a:ln>
        </p:spPr>
      </p:cxnSp>
      <p:sp>
        <p:nvSpPr>
          <p:cNvPr id="332" name="Google Shape;332;p34"/>
          <p:cNvSpPr/>
          <p:nvPr/>
        </p:nvSpPr>
        <p:spPr>
          <a:xfrm>
            <a:off x="1365877" y="4684700"/>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14</a:t>
            </a:r>
            <a:endParaRPr sz="2000">
              <a:latin typeface="Fjalla One"/>
              <a:ea typeface="Fjalla One"/>
              <a:cs typeface="Fjalla One"/>
              <a:sym typeface="Fjalla One"/>
            </a:endParaRPr>
          </a:p>
        </p:txBody>
      </p:sp>
      <p:cxnSp>
        <p:nvCxnSpPr>
          <p:cNvPr id="333" name="Google Shape;333;p34"/>
          <p:cNvCxnSpPr/>
          <p:nvPr/>
        </p:nvCxnSpPr>
        <p:spPr>
          <a:xfrm rot="10800000">
            <a:off x="2936950" y="5712863"/>
            <a:ext cx="4800" cy="450000"/>
          </a:xfrm>
          <a:prstGeom prst="straightConnector1">
            <a:avLst/>
          </a:prstGeom>
          <a:noFill/>
          <a:ln w="28575" cap="flat" cmpd="sng">
            <a:solidFill>
              <a:srgbClr val="595959"/>
            </a:solidFill>
            <a:prstDash val="solid"/>
            <a:round/>
            <a:headEnd type="none" w="med" len="med"/>
            <a:tailEnd type="triangle" w="med" len="med"/>
          </a:ln>
        </p:spPr>
      </p:cxnSp>
      <p:sp>
        <p:nvSpPr>
          <p:cNvPr id="334" name="Google Shape;334;p34"/>
          <p:cNvSpPr/>
          <p:nvPr/>
        </p:nvSpPr>
        <p:spPr>
          <a:xfrm>
            <a:off x="2670352" y="6074225"/>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15</a:t>
            </a:r>
            <a:endParaRPr sz="2000">
              <a:latin typeface="Fjalla One"/>
              <a:ea typeface="Fjalla One"/>
              <a:cs typeface="Fjalla One"/>
              <a:sym typeface="Fjalla One"/>
            </a:endParaRPr>
          </a:p>
        </p:txBody>
      </p:sp>
      <p:cxnSp>
        <p:nvCxnSpPr>
          <p:cNvPr id="335" name="Google Shape;335;p34"/>
          <p:cNvCxnSpPr/>
          <p:nvPr/>
        </p:nvCxnSpPr>
        <p:spPr>
          <a:xfrm>
            <a:off x="3432600" y="5019125"/>
            <a:ext cx="78600" cy="412500"/>
          </a:xfrm>
          <a:prstGeom prst="straightConnector1">
            <a:avLst/>
          </a:prstGeom>
          <a:noFill/>
          <a:ln w="28575" cap="flat" cmpd="sng">
            <a:solidFill>
              <a:srgbClr val="595959"/>
            </a:solidFill>
            <a:prstDash val="solid"/>
            <a:round/>
            <a:headEnd type="none" w="med" len="med"/>
            <a:tailEnd type="triangle" w="med" len="med"/>
          </a:ln>
        </p:spPr>
      </p:cxnSp>
      <p:sp>
        <p:nvSpPr>
          <p:cNvPr id="336" name="Google Shape;336;p34"/>
          <p:cNvSpPr/>
          <p:nvPr/>
        </p:nvSpPr>
        <p:spPr>
          <a:xfrm>
            <a:off x="3192152" y="4639088"/>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16</a:t>
            </a:r>
            <a:endParaRPr sz="2000">
              <a:latin typeface="Fjalla One"/>
              <a:ea typeface="Fjalla One"/>
              <a:cs typeface="Fjalla One"/>
              <a:sym typeface="Fjalla One"/>
            </a:endParaRPr>
          </a:p>
        </p:txBody>
      </p:sp>
      <p:cxnSp>
        <p:nvCxnSpPr>
          <p:cNvPr id="337" name="Google Shape;337;p34"/>
          <p:cNvCxnSpPr/>
          <p:nvPr/>
        </p:nvCxnSpPr>
        <p:spPr>
          <a:xfrm>
            <a:off x="4092350" y="5141275"/>
            <a:ext cx="900" cy="300300"/>
          </a:xfrm>
          <a:prstGeom prst="straightConnector1">
            <a:avLst/>
          </a:prstGeom>
          <a:noFill/>
          <a:ln w="28575" cap="flat" cmpd="sng">
            <a:solidFill>
              <a:srgbClr val="595959"/>
            </a:solidFill>
            <a:prstDash val="solid"/>
            <a:round/>
            <a:headEnd type="none" w="med" len="med"/>
            <a:tailEnd type="triangle" w="med" len="med"/>
          </a:ln>
        </p:spPr>
      </p:cxnSp>
      <p:cxnSp>
        <p:nvCxnSpPr>
          <p:cNvPr id="338" name="Google Shape;338;p34"/>
          <p:cNvCxnSpPr/>
          <p:nvPr/>
        </p:nvCxnSpPr>
        <p:spPr>
          <a:xfrm flipH="1">
            <a:off x="4723539" y="5007575"/>
            <a:ext cx="39900" cy="395100"/>
          </a:xfrm>
          <a:prstGeom prst="straightConnector1">
            <a:avLst/>
          </a:prstGeom>
          <a:noFill/>
          <a:ln w="28575" cap="flat" cmpd="sng">
            <a:solidFill>
              <a:srgbClr val="595959"/>
            </a:solidFill>
            <a:prstDash val="solid"/>
            <a:round/>
            <a:headEnd type="none" w="med" len="med"/>
            <a:tailEnd type="triangle" w="med" len="med"/>
          </a:ln>
        </p:spPr>
      </p:cxnSp>
      <p:cxnSp>
        <p:nvCxnSpPr>
          <p:cNvPr id="339" name="Google Shape;339;p34"/>
          <p:cNvCxnSpPr/>
          <p:nvPr/>
        </p:nvCxnSpPr>
        <p:spPr>
          <a:xfrm flipH="1">
            <a:off x="5664525" y="5088813"/>
            <a:ext cx="397200" cy="313800"/>
          </a:xfrm>
          <a:prstGeom prst="straightConnector1">
            <a:avLst/>
          </a:prstGeom>
          <a:noFill/>
          <a:ln w="28575" cap="flat" cmpd="sng">
            <a:solidFill>
              <a:srgbClr val="595959"/>
            </a:solidFill>
            <a:prstDash val="solid"/>
            <a:round/>
            <a:headEnd type="none" w="med" len="med"/>
            <a:tailEnd type="triangle" w="med" len="med"/>
          </a:ln>
        </p:spPr>
      </p:cxnSp>
      <p:cxnSp>
        <p:nvCxnSpPr>
          <p:cNvPr id="340" name="Google Shape;340;p34"/>
          <p:cNvCxnSpPr/>
          <p:nvPr/>
        </p:nvCxnSpPr>
        <p:spPr>
          <a:xfrm flipH="1">
            <a:off x="7148488" y="5075387"/>
            <a:ext cx="22800" cy="298200"/>
          </a:xfrm>
          <a:prstGeom prst="straightConnector1">
            <a:avLst/>
          </a:prstGeom>
          <a:noFill/>
          <a:ln w="28575" cap="flat" cmpd="sng">
            <a:solidFill>
              <a:srgbClr val="595959"/>
            </a:solidFill>
            <a:prstDash val="solid"/>
            <a:round/>
            <a:headEnd type="none" w="med" len="med"/>
            <a:tailEnd type="triangle" w="med" len="med"/>
          </a:ln>
        </p:spPr>
      </p:cxnSp>
      <p:cxnSp>
        <p:nvCxnSpPr>
          <p:cNvPr id="341" name="Google Shape;341;p34"/>
          <p:cNvCxnSpPr/>
          <p:nvPr/>
        </p:nvCxnSpPr>
        <p:spPr>
          <a:xfrm rot="10800000" flipH="1">
            <a:off x="3781314" y="5618325"/>
            <a:ext cx="1200" cy="417300"/>
          </a:xfrm>
          <a:prstGeom prst="straightConnector1">
            <a:avLst/>
          </a:prstGeom>
          <a:noFill/>
          <a:ln w="28575" cap="flat" cmpd="sng">
            <a:solidFill>
              <a:srgbClr val="595959"/>
            </a:solidFill>
            <a:prstDash val="solid"/>
            <a:round/>
            <a:headEnd type="none" w="med" len="med"/>
            <a:tailEnd type="triangle" w="med" len="med"/>
          </a:ln>
        </p:spPr>
      </p:cxnSp>
      <p:cxnSp>
        <p:nvCxnSpPr>
          <p:cNvPr id="342" name="Google Shape;342;p34"/>
          <p:cNvCxnSpPr/>
          <p:nvPr/>
        </p:nvCxnSpPr>
        <p:spPr>
          <a:xfrm rot="10800000" flipH="1">
            <a:off x="4419002" y="5756075"/>
            <a:ext cx="2400" cy="363600"/>
          </a:xfrm>
          <a:prstGeom prst="straightConnector1">
            <a:avLst/>
          </a:prstGeom>
          <a:noFill/>
          <a:ln w="28575" cap="flat" cmpd="sng">
            <a:solidFill>
              <a:srgbClr val="595959"/>
            </a:solidFill>
            <a:prstDash val="solid"/>
            <a:round/>
            <a:headEnd type="none" w="med" len="med"/>
            <a:tailEnd type="triangle" w="med" len="med"/>
          </a:ln>
        </p:spPr>
      </p:cxnSp>
      <p:cxnSp>
        <p:nvCxnSpPr>
          <p:cNvPr id="343" name="Google Shape;343;p34"/>
          <p:cNvCxnSpPr>
            <a:stCxn id="325" idx="0"/>
          </p:cNvCxnSpPr>
          <p:nvPr/>
        </p:nvCxnSpPr>
        <p:spPr>
          <a:xfrm rot="10800000">
            <a:off x="4993477" y="5635113"/>
            <a:ext cx="84900" cy="339000"/>
          </a:xfrm>
          <a:prstGeom prst="straightConnector1">
            <a:avLst/>
          </a:prstGeom>
          <a:noFill/>
          <a:ln w="28575" cap="flat" cmpd="sng">
            <a:solidFill>
              <a:srgbClr val="595959"/>
            </a:solidFill>
            <a:prstDash val="solid"/>
            <a:round/>
            <a:headEnd type="none" w="med" len="med"/>
            <a:tailEnd type="triangle" w="med" len="med"/>
          </a:ln>
        </p:spPr>
      </p:cxnSp>
      <p:cxnSp>
        <p:nvCxnSpPr>
          <p:cNvPr id="344" name="Google Shape;344;p34"/>
          <p:cNvCxnSpPr/>
          <p:nvPr/>
        </p:nvCxnSpPr>
        <p:spPr>
          <a:xfrm rot="10800000" flipH="1">
            <a:off x="5803464" y="5664550"/>
            <a:ext cx="316800" cy="386400"/>
          </a:xfrm>
          <a:prstGeom prst="straightConnector1">
            <a:avLst/>
          </a:prstGeom>
          <a:noFill/>
          <a:ln w="28575" cap="flat" cmpd="sng">
            <a:solidFill>
              <a:srgbClr val="595959"/>
            </a:solidFill>
            <a:prstDash val="solid"/>
            <a:round/>
            <a:headEnd type="none" w="med" len="med"/>
            <a:tailEnd type="triangle" w="med" len="med"/>
          </a:ln>
        </p:spPr>
      </p:cxnSp>
      <p:cxnSp>
        <p:nvCxnSpPr>
          <p:cNvPr id="345" name="Google Shape;345;p34"/>
          <p:cNvCxnSpPr/>
          <p:nvPr/>
        </p:nvCxnSpPr>
        <p:spPr>
          <a:xfrm rot="10800000">
            <a:off x="6527664" y="5654775"/>
            <a:ext cx="76200" cy="354000"/>
          </a:xfrm>
          <a:prstGeom prst="straightConnector1">
            <a:avLst/>
          </a:prstGeom>
          <a:noFill/>
          <a:ln w="28575" cap="flat" cmpd="sng">
            <a:solidFill>
              <a:srgbClr val="595959"/>
            </a:solidFill>
            <a:prstDash val="solid"/>
            <a:round/>
            <a:headEnd type="none" w="med" len="med"/>
            <a:tailEnd type="triangle" w="med" len="med"/>
          </a:ln>
        </p:spPr>
      </p:cxnSp>
      <p:sp>
        <p:nvSpPr>
          <p:cNvPr id="346" name="Google Shape;346;p34"/>
          <p:cNvSpPr/>
          <p:nvPr/>
        </p:nvSpPr>
        <p:spPr>
          <a:xfrm>
            <a:off x="6374227" y="5974113"/>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Fjalla One"/>
                <a:ea typeface="Fjalla One"/>
                <a:cs typeface="Fjalla One"/>
                <a:sym typeface="Fjalla One"/>
              </a:rPr>
              <a:t>24</a:t>
            </a:r>
            <a:endParaRPr sz="1200">
              <a:latin typeface="Fjalla One"/>
              <a:ea typeface="Fjalla One"/>
              <a:cs typeface="Fjalla One"/>
              <a:sym typeface="Fjalla One"/>
            </a:endParaRPr>
          </a:p>
        </p:txBody>
      </p:sp>
      <p:sp>
        <p:nvSpPr>
          <p:cNvPr id="347" name="Google Shape;347;p34"/>
          <p:cNvSpPr/>
          <p:nvPr/>
        </p:nvSpPr>
        <p:spPr>
          <a:xfrm>
            <a:off x="5563177" y="5974113"/>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Fjalla One"/>
                <a:ea typeface="Fjalla One"/>
                <a:cs typeface="Fjalla One"/>
                <a:sym typeface="Fjalla One"/>
              </a:rPr>
              <a:t>23</a:t>
            </a:r>
            <a:endParaRPr sz="1200">
              <a:latin typeface="Fjalla One"/>
              <a:ea typeface="Fjalla One"/>
              <a:cs typeface="Fjalla One"/>
              <a:sym typeface="Fjalla One"/>
            </a:endParaRPr>
          </a:p>
        </p:txBody>
      </p:sp>
      <p:sp>
        <p:nvSpPr>
          <p:cNvPr id="348" name="Google Shape;348;p34"/>
          <p:cNvSpPr/>
          <p:nvPr/>
        </p:nvSpPr>
        <p:spPr>
          <a:xfrm>
            <a:off x="4213439" y="6074225"/>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19</a:t>
            </a:r>
            <a:endParaRPr sz="2000">
              <a:latin typeface="Fjalla One"/>
              <a:ea typeface="Fjalla One"/>
              <a:cs typeface="Fjalla One"/>
              <a:sym typeface="Fjalla One"/>
            </a:endParaRPr>
          </a:p>
        </p:txBody>
      </p:sp>
      <p:sp>
        <p:nvSpPr>
          <p:cNvPr id="349" name="Google Shape;349;p34"/>
          <p:cNvSpPr/>
          <p:nvPr/>
        </p:nvSpPr>
        <p:spPr>
          <a:xfrm>
            <a:off x="3559064" y="5974113"/>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rgbClr val="000000"/>
                </a:solidFill>
                <a:latin typeface="Fjalla One"/>
                <a:ea typeface="Fjalla One"/>
                <a:cs typeface="Fjalla One"/>
                <a:sym typeface="Fjalla One"/>
              </a:rPr>
              <a:t>17</a:t>
            </a:r>
            <a:endParaRPr sz="2000">
              <a:latin typeface="Fjalla One"/>
              <a:ea typeface="Fjalla One"/>
              <a:cs typeface="Fjalla One"/>
              <a:sym typeface="Fjalla One"/>
            </a:endParaRPr>
          </a:p>
        </p:txBody>
      </p:sp>
      <p:sp>
        <p:nvSpPr>
          <p:cNvPr id="350" name="Google Shape;350;p34"/>
          <p:cNvSpPr/>
          <p:nvPr/>
        </p:nvSpPr>
        <p:spPr>
          <a:xfrm>
            <a:off x="4511675" y="4639100"/>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000000"/>
                </a:solidFill>
                <a:latin typeface="Fjalla One"/>
                <a:ea typeface="Fjalla One"/>
                <a:cs typeface="Fjalla One"/>
                <a:sym typeface="Fjalla One"/>
              </a:rPr>
              <a:t>20</a:t>
            </a:r>
            <a:endParaRPr sz="1900">
              <a:latin typeface="Fjalla One"/>
              <a:ea typeface="Fjalla One"/>
              <a:cs typeface="Fjalla One"/>
              <a:sym typeface="Fjalla One"/>
            </a:endParaRPr>
          </a:p>
        </p:txBody>
      </p:sp>
      <p:sp>
        <p:nvSpPr>
          <p:cNvPr id="351" name="Google Shape;351;p34"/>
          <p:cNvSpPr/>
          <p:nvPr/>
        </p:nvSpPr>
        <p:spPr>
          <a:xfrm>
            <a:off x="5821277" y="4652750"/>
            <a:ext cx="483000" cy="444900"/>
          </a:xfrm>
          <a:prstGeom prst="ellipse">
            <a:avLst/>
          </a:prstGeom>
          <a:solidFill>
            <a:srgbClr val="F6C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Fjalla One"/>
                <a:ea typeface="Fjalla One"/>
                <a:cs typeface="Fjalla One"/>
                <a:sym typeface="Fjalla One"/>
              </a:rPr>
              <a:t>22</a:t>
            </a:r>
            <a:endParaRPr sz="1200">
              <a:latin typeface="Fjalla One"/>
              <a:ea typeface="Fjalla One"/>
              <a:cs typeface="Fjalla One"/>
              <a:sym typeface="Fjalla One"/>
            </a:endParaRPr>
          </a:p>
        </p:txBody>
      </p:sp>
      <p:pic>
        <p:nvPicPr>
          <p:cNvPr id="352" name="Google Shape;352;p34"/>
          <p:cNvPicPr preferRelativeResize="0"/>
          <p:nvPr/>
        </p:nvPicPr>
        <p:blipFill>
          <a:blip r:embed="rId3">
            <a:alphaModFix/>
          </a:blip>
          <a:stretch>
            <a:fillRect/>
          </a:stretch>
        </p:blipFill>
        <p:spPr>
          <a:xfrm>
            <a:off x="121900" y="1054467"/>
            <a:ext cx="7496302" cy="35836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p:cSld name="TITLE_AND_BODY_1_1">
    <p:spTree>
      <p:nvGrpSpPr>
        <p:cNvPr id="1" name="Shape 353"/>
        <p:cNvGrpSpPr/>
        <p:nvPr/>
      </p:nvGrpSpPr>
      <p:grpSpPr>
        <a:xfrm>
          <a:off x="0" y="0"/>
          <a:ext cx="0" cy="0"/>
          <a:chOff x="0" y="0"/>
          <a:chExt cx="0" cy="0"/>
        </a:xfrm>
      </p:grpSpPr>
      <p:sp>
        <p:nvSpPr>
          <p:cNvPr id="354" name="Google Shape;354;p35"/>
          <p:cNvSpPr/>
          <p:nvPr/>
        </p:nvSpPr>
        <p:spPr>
          <a:xfrm>
            <a:off x="1324050" y="140175"/>
            <a:ext cx="5124280" cy="1016898"/>
          </a:xfrm>
          <a:prstGeom prst="rect">
            <a:avLst/>
          </a:prstGeom>
        </p:spPr>
        <p:txBody>
          <a:bodyPr>
            <a:prstTxWarp prst="textPlain">
              <a:avLst/>
            </a:prstTxWarp>
          </a:bodyPr>
          <a:lstStyle/>
          <a:p>
            <a:pPr lvl="0" algn="ctr"/>
            <a:r>
              <a:rPr sz="1400" b="1" i="0">
                <a:ln w="9525" cap="flat" cmpd="sng">
                  <a:solidFill>
                    <a:srgbClr val="595959"/>
                  </a:solidFill>
                  <a:prstDash val="solid"/>
                  <a:round/>
                  <a:headEnd type="none" w="sm" len="sm"/>
                  <a:tailEnd type="none" w="sm" len="sm"/>
                </a:ln>
                <a:solidFill>
                  <a:srgbClr val="0097A7"/>
                </a:solidFill>
                <a:latin typeface="Amatic SC"/>
              </a:rPr>
              <a:t>How to Use Your </a:t>
            </a:r>
            <a:br>
              <a:rPr sz="1400" b="1" i="0">
                <a:ln w="9525" cap="flat" cmpd="sng">
                  <a:solidFill>
                    <a:srgbClr val="595959"/>
                  </a:solidFill>
                  <a:prstDash val="solid"/>
                  <a:round/>
                  <a:headEnd type="none" w="sm" len="sm"/>
                  <a:tailEnd type="none" w="sm" len="sm"/>
                </a:ln>
                <a:solidFill>
                  <a:srgbClr val="0097A7"/>
                </a:solidFill>
                <a:latin typeface="Amatic SC"/>
              </a:rPr>
            </a:br>
            <a:r>
              <a:rPr sz="1400" b="1" i="0">
                <a:ln w="9525" cap="flat" cmpd="sng">
                  <a:solidFill>
                    <a:srgbClr val="595959"/>
                  </a:solidFill>
                  <a:prstDash val="solid"/>
                  <a:round/>
                  <a:headEnd type="none" w="sm" len="sm"/>
                  <a:tailEnd type="none" w="sm" len="sm"/>
                </a:ln>
                <a:solidFill>
                  <a:srgbClr val="0097A7"/>
                </a:solidFill>
                <a:latin typeface="Amatic SC"/>
              </a:rPr>
              <a:t>Google Slides Notebook!</a:t>
            </a:r>
          </a:p>
        </p:txBody>
      </p:sp>
      <p:sp>
        <p:nvSpPr>
          <p:cNvPr id="355" name="Google Shape;355;p35"/>
          <p:cNvSpPr txBox="1"/>
          <p:nvPr/>
        </p:nvSpPr>
        <p:spPr>
          <a:xfrm>
            <a:off x="124750" y="1157075"/>
            <a:ext cx="7338900" cy="7114500"/>
          </a:xfrm>
          <a:prstGeom prst="rect">
            <a:avLst/>
          </a:prstGeom>
          <a:noFill/>
          <a:ln>
            <a:noFill/>
          </a:ln>
        </p:spPr>
        <p:txBody>
          <a:bodyPr spcFirstLastPara="1" wrap="square" lIns="91425" tIns="91425" rIns="91425" bIns="91425" anchor="t" anchorCtr="0">
            <a:noAutofit/>
          </a:bodyPr>
          <a:lstStyle/>
          <a:p>
            <a:pPr marL="457167" lvl="0" indent="-317477" algn="l" rtl="0">
              <a:spcBef>
                <a:spcPts val="0"/>
              </a:spcBef>
              <a:spcAft>
                <a:spcPts val="0"/>
              </a:spcAft>
              <a:buSzPts val="1400"/>
              <a:buAutoNum type="arabicPeriod"/>
            </a:pPr>
            <a:r>
              <a:rPr lang="en" sz="1400" b="1"/>
              <a:t>Keep the google slides in EDIT mode.  DO NOT click the present button.  You will miss the items to drag and drop that are located on the side panel. </a:t>
            </a:r>
            <a:endParaRPr sz="1400" b="1"/>
          </a:p>
          <a:p>
            <a:pPr marL="0" lvl="0" indent="0" algn="l" rtl="0">
              <a:spcBef>
                <a:spcPts val="0"/>
              </a:spcBef>
              <a:spcAft>
                <a:spcPts val="0"/>
              </a:spcAft>
              <a:buNone/>
            </a:pPr>
            <a:endParaRPr sz="1400"/>
          </a:p>
          <a:p>
            <a:pPr marL="457167" lvl="0" indent="0" algn="l" rtl="0">
              <a:spcBef>
                <a:spcPts val="0"/>
              </a:spcBef>
              <a:spcAft>
                <a:spcPts val="0"/>
              </a:spcAft>
              <a:buNone/>
            </a:pPr>
            <a:endParaRPr sz="1400"/>
          </a:p>
          <a:p>
            <a:pPr marL="457167" lvl="0" indent="0" algn="l" rtl="0">
              <a:spcBef>
                <a:spcPts val="0"/>
              </a:spcBef>
              <a:spcAft>
                <a:spcPts val="0"/>
              </a:spcAft>
              <a:buNone/>
            </a:pPr>
            <a:endParaRPr sz="1400"/>
          </a:p>
          <a:p>
            <a:pPr marL="457167" lvl="0" indent="-317477" algn="l" rtl="0">
              <a:spcBef>
                <a:spcPts val="0"/>
              </a:spcBef>
              <a:spcAft>
                <a:spcPts val="0"/>
              </a:spcAft>
              <a:buSzPts val="1400"/>
              <a:buAutoNum type="arabicPeriod"/>
            </a:pPr>
            <a:r>
              <a:rPr lang="en" sz="1400" b="1"/>
              <a:t>Text too small?  Click the ZOOM button </a:t>
            </a:r>
            <a:r>
              <a:rPr lang="en" sz="1400" b="1" u="sng">
                <a:highlight>
                  <a:srgbClr val="FFFF00"/>
                </a:highlight>
              </a:rPr>
              <a:t>Figure A</a:t>
            </a:r>
            <a:endParaRPr sz="1400" b="1" u="sng">
              <a:highlight>
                <a:srgbClr val="FFFF00"/>
              </a:highlight>
            </a:endParaRPr>
          </a:p>
          <a:p>
            <a:pPr marL="457167" lvl="0" indent="0" algn="l" rtl="0">
              <a:spcBef>
                <a:spcPts val="0"/>
              </a:spcBef>
              <a:spcAft>
                <a:spcPts val="0"/>
              </a:spcAft>
              <a:buNone/>
            </a:pPr>
            <a:r>
              <a:rPr lang="en" sz="1400" b="1"/>
              <a:t>It will open a dropdown screen to </a:t>
            </a:r>
            <a:endParaRPr sz="1400" b="1"/>
          </a:p>
          <a:p>
            <a:pPr marL="457167" lvl="0" indent="0" algn="l" rtl="0">
              <a:spcBef>
                <a:spcPts val="0"/>
              </a:spcBef>
              <a:spcAft>
                <a:spcPts val="0"/>
              </a:spcAft>
              <a:buNone/>
            </a:pPr>
            <a:r>
              <a:rPr lang="en" sz="1400" b="1"/>
              <a:t>Adjust the size of the screen. </a:t>
            </a:r>
            <a:r>
              <a:rPr lang="en" sz="1400" b="1" u="sng">
                <a:highlight>
                  <a:srgbClr val="FFFF00"/>
                </a:highlight>
              </a:rPr>
              <a:t>Figure B</a:t>
            </a:r>
            <a:endParaRPr sz="1400" b="1" u="sng">
              <a:highlight>
                <a:srgbClr val="FFFF00"/>
              </a:highlight>
            </a:endParaRPr>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457167" lvl="0" indent="-317477" algn="l" rtl="0">
              <a:spcBef>
                <a:spcPts val="0"/>
              </a:spcBef>
              <a:spcAft>
                <a:spcPts val="0"/>
              </a:spcAft>
              <a:buSzPts val="1400"/>
              <a:buAutoNum type="arabicPeriod"/>
            </a:pPr>
            <a:r>
              <a:rPr lang="en" sz="1400" b="1"/>
              <a:t>Drag and Drop.  Check the sides of the presentation for drag and drop elements.  They can be text boxes or images that you need to place correctly to answer a question or section </a:t>
            </a:r>
            <a:r>
              <a:rPr lang="en" sz="1400" b="1">
                <a:highlight>
                  <a:srgbClr val="FFFF00"/>
                </a:highlight>
              </a:rPr>
              <a:t>Figure C</a:t>
            </a:r>
            <a:r>
              <a:rPr lang="en" sz="1400" b="1"/>
              <a:t>  Select the image or text </a:t>
            </a:r>
            <a:r>
              <a:rPr lang="en" sz="1400" b="1">
                <a:highlight>
                  <a:srgbClr val="FFFF00"/>
                </a:highlight>
              </a:rPr>
              <a:t>Figure D</a:t>
            </a:r>
            <a:r>
              <a:rPr lang="en" sz="1400" b="1"/>
              <a:t> and MOVE it to the correct place on the worksheet </a:t>
            </a:r>
            <a:r>
              <a:rPr lang="en" sz="1400" b="1">
                <a:highlight>
                  <a:srgbClr val="FFFF00"/>
                </a:highlight>
              </a:rPr>
              <a:t>Figure E</a:t>
            </a:r>
            <a:endParaRPr sz="1400" b="1">
              <a:highlight>
                <a:srgbClr val="FFFF00"/>
              </a:highlight>
            </a:endParaRPr>
          </a:p>
        </p:txBody>
      </p:sp>
      <p:grpSp>
        <p:nvGrpSpPr>
          <p:cNvPr id="356" name="Google Shape;356;p35"/>
          <p:cNvGrpSpPr/>
          <p:nvPr/>
        </p:nvGrpSpPr>
        <p:grpSpPr>
          <a:xfrm>
            <a:off x="5127388" y="1664454"/>
            <a:ext cx="1668762" cy="561975"/>
            <a:chOff x="5032138" y="2283575"/>
            <a:chExt cx="1668762" cy="561975"/>
          </a:xfrm>
        </p:grpSpPr>
        <p:pic>
          <p:nvPicPr>
            <p:cNvPr id="357" name="Google Shape;357;p35"/>
            <p:cNvPicPr preferRelativeResize="0"/>
            <p:nvPr/>
          </p:nvPicPr>
          <p:blipFill>
            <a:blip r:embed="rId2">
              <a:alphaModFix/>
            </a:blip>
            <a:stretch>
              <a:fillRect/>
            </a:stretch>
          </p:blipFill>
          <p:spPr>
            <a:xfrm>
              <a:off x="5119750" y="2283575"/>
              <a:ext cx="1581150" cy="561975"/>
            </a:xfrm>
            <a:prstGeom prst="rect">
              <a:avLst/>
            </a:prstGeom>
            <a:noFill/>
            <a:ln>
              <a:noFill/>
            </a:ln>
          </p:spPr>
        </p:pic>
        <p:pic>
          <p:nvPicPr>
            <p:cNvPr id="358" name="Google Shape;358;p35"/>
            <p:cNvPicPr preferRelativeResize="0"/>
            <p:nvPr/>
          </p:nvPicPr>
          <p:blipFill>
            <a:blip r:embed="rId3">
              <a:alphaModFix/>
            </a:blip>
            <a:stretch>
              <a:fillRect/>
            </a:stretch>
          </p:blipFill>
          <p:spPr>
            <a:xfrm flipH="1">
              <a:off x="5032138" y="2283575"/>
              <a:ext cx="561974" cy="561974"/>
            </a:xfrm>
            <a:prstGeom prst="rect">
              <a:avLst/>
            </a:prstGeom>
            <a:noFill/>
            <a:ln>
              <a:noFill/>
            </a:ln>
          </p:spPr>
        </p:pic>
      </p:grpSp>
      <p:grpSp>
        <p:nvGrpSpPr>
          <p:cNvPr id="359" name="Google Shape;359;p35"/>
          <p:cNvGrpSpPr/>
          <p:nvPr/>
        </p:nvGrpSpPr>
        <p:grpSpPr>
          <a:xfrm>
            <a:off x="313459" y="2506929"/>
            <a:ext cx="6864578" cy="2399125"/>
            <a:chOff x="309572" y="3439925"/>
            <a:chExt cx="6864578" cy="2399125"/>
          </a:xfrm>
        </p:grpSpPr>
        <p:pic>
          <p:nvPicPr>
            <p:cNvPr id="360" name="Google Shape;360;p35"/>
            <p:cNvPicPr preferRelativeResize="0"/>
            <p:nvPr/>
          </p:nvPicPr>
          <p:blipFill>
            <a:blip r:embed="rId4">
              <a:alphaModFix/>
            </a:blip>
            <a:stretch>
              <a:fillRect/>
            </a:stretch>
          </p:blipFill>
          <p:spPr>
            <a:xfrm>
              <a:off x="309572" y="3902772"/>
              <a:ext cx="3723536" cy="1016900"/>
            </a:xfrm>
            <a:prstGeom prst="rect">
              <a:avLst/>
            </a:prstGeom>
            <a:noFill/>
            <a:ln>
              <a:noFill/>
            </a:ln>
          </p:spPr>
        </p:pic>
        <p:pic>
          <p:nvPicPr>
            <p:cNvPr id="361" name="Google Shape;361;p35"/>
            <p:cNvPicPr preferRelativeResize="0"/>
            <p:nvPr/>
          </p:nvPicPr>
          <p:blipFill>
            <a:blip r:embed="rId5">
              <a:alphaModFix/>
            </a:blip>
            <a:stretch>
              <a:fillRect/>
            </a:stretch>
          </p:blipFill>
          <p:spPr>
            <a:xfrm>
              <a:off x="4033100" y="3439925"/>
              <a:ext cx="3043700" cy="2198875"/>
            </a:xfrm>
            <a:prstGeom prst="rect">
              <a:avLst/>
            </a:prstGeom>
            <a:noFill/>
            <a:ln>
              <a:noFill/>
            </a:ln>
          </p:spPr>
        </p:pic>
        <p:sp>
          <p:nvSpPr>
            <p:cNvPr id="362" name="Google Shape;362;p35"/>
            <p:cNvSpPr/>
            <p:nvPr/>
          </p:nvSpPr>
          <p:spPr>
            <a:xfrm>
              <a:off x="1992625" y="4381500"/>
              <a:ext cx="705000" cy="7812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35"/>
            <p:cNvSpPr/>
            <p:nvPr/>
          </p:nvSpPr>
          <p:spPr>
            <a:xfrm>
              <a:off x="4917850" y="3552750"/>
              <a:ext cx="2256300" cy="22863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pic>
        <p:nvPicPr>
          <p:cNvPr id="364" name="Google Shape;364;p35"/>
          <p:cNvPicPr preferRelativeResize="0"/>
          <p:nvPr/>
        </p:nvPicPr>
        <p:blipFill>
          <a:blip r:embed="rId6">
            <a:alphaModFix/>
          </a:blip>
          <a:stretch>
            <a:fillRect/>
          </a:stretch>
        </p:blipFill>
        <p:spPr>
          <a:xfrm>
            <a:off x="219101" y="6283600"/>
            <a:ext cx="3331125" cy="3026724"/>
          </a:xfrm>
          <a:prstGeom prst="rect">
            <a:avLst/>
          </a:prstGeom>
          <a:noFill/>
          <a:ln>
            <a:noFill/>
          </a:ln>
        </p:spPr>
      </p:pic>
      <p:pic>
        <p:nvPicPr>
          <p:cNvPr id="365" name="Google Shape;365;p35"/>
          <p:cNvPicPr preferRelativeResize="0"/>
          <p:nvPr/>
        </p:nvPicPr>
        <p:blipFill rotWithShape="1">
          <a:blip r:embed="rId7">
            <a:alphaModFix/>
          </a:blip>
          <a:srcRect b="43927"/>
          <a:stretch/>
        </p:blipFill>
        <p:spPr>
          <a:xfrm>
            <a:off x="3614400" y="6357500"/>
            <a:ext cx="3139924" cy="1551400"/>
          </a:xfrm>
          <a:prstGeom prst="rect">
            <a:avLst/>
          </a:prstGeom>
          <a:noFill/>
          <a:ln>
            <a:noFill/>
          </a:ln>
        </p:spPr>
      </p:pic>
      <p:pic>
        <p:nvPicPr>
          <p:cNvPr id="366" name="Google Shape;366;p35"/>
          <p:cNvPicPr preferRelativeResize="0"/>
          <p:nvPr/>
        </p:nvPicPr>
        <p:blipFill>
          <a:blip r:embed="rId8">
            <a:alphaModFix/>
          </a:blip>
          <a:stretch>
            <a:fillRect/>
          </a:stretch>
        </p:blipFill>
        <p:spPr>
          <a:xfrm>
            <a:off x="3614400" y="8369754"/>
            <a:ext cx="3659499" cy="1469575"/>
          </a:xfrm>
          <a:prstGeom prst="rect">
            <a:avLst/>
          </a:prstGeom>
          <a:noFill/>
          <a:ln>
            <a:noFill/>
          </a:ln>
        </p:spPr>
      </p:pic>
      <p:sp>
        <p:nvSpPr>
          <p:cNvPr id="367" name="Google Shape;367;p35"/>
          <p:cNvSpPr/>
          <p:nvPr/>
        </p:nvSpPr>
        <p:spPr>
          <a:xfrm>
            <a:off x="3692883" y="6924675"/>
            <a:ext cx="1176300" cy="7812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8" name="Google Shape;368;p35"/>
          <p:cNvSpPr/>
          <p:nvPr/>
        </p:nvSpPr>
        <p:spPr>
          <a:xfrm>
            <a:off x="4454874" y="8713951"/>
            <a:ext cx="1328700" cy="8682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35"/>
          <p:cNvSpPr/>
          <p:nvPr/>
        </p:nvSpPr>
        <p:spPr>
          <a:xfrm>
            <a:off x="259075" y="6381750"/>
            <a:ext cx="1176300" cy="28194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35"/>
          <p:cNvSpPr txBox="1"/>
          <p:nvPr/>
        </p:nvSpPr>
        <p:spPr>
          <a:xfrm>
            <a:off x="6168250" y="3448175"/>
            <a:ext cx="905100" cy="342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B</a:t>
            </a:r>
            <a:endParaRPr sz="1400" b="1">
              <a:highlight>
                <a:srgbClr val="FFFF00"/>
              </a:highlight>
            </a:endParaRPr>
          </a:p>
        </p:txBody>
      </p:sp>
      <p:sp>
        <p:nvSpPr>
          <p:cNvPr id="371" name="Google Shape;371;p35"/>
          <p:cNvSpPr txBox="1"/>
          <p:nvPr/>
        </p:nvSpPr>
        <p:spPr>
          <a:xfrm>
            <a:off x="1167775" y="3933825"/>
            <a:ext cx="1009800" cy="4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A</a:t>
            </a:r>
            <a:endParaRPr sz="1400" b="1">
              <a:highlight>
                <a:srgbClr val="FFFF00"/>
              </a:highlight>
            </a:endParaRPr>
          </a:p>
        </p:txBody>
      </p:sp>
      <p:sp>
        <p:nvSpPr>
          <p:cNvPr id="372" name="Google Shape;372;p35"/>
          <p:cNvSpPr txBox="1"/>
          <p:nvPr/>
        </p:nvSpPr>
        <p:spPr>
          <a:xfrm>
            <a:off x="259075" y="6124700"/>
            <a:ext cx="9051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C</a:t>
            </a:r>
            <a:endParaRPr sz="1400" b="1">
              <a:highlight>
                <a:srgbClr val="FFFF00"/>
              </a:highlight>
            </a:endParaRPr>
          </a:p>
        </p:txBody>
      </p:sp>
      <p:sp>
        <p:nvSpPr>
          <p:cNvPr id="373" name="Google Shape;373;p35"/>
          <p:cNvSpPr txBox="1"/>
          <p:nvPr/>
        </p:nvSpPr>
        <p:spPr>
          <a:xfrm>
            <a:off x="3828475" y="6582075"/>
            <a:ext cx="9051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D</a:t>
            </a:r>
            <a:endParaRPr sz="1400" b="1">
              <a:highlight>
                <a:srgbClr val="FFFF00"/>
              </a:highlight>
            </a:endParaRPr>
          </a:p>
        </p:txBody>
      </p:sp>
      <p:sp>
        <p:nvSpPr>
          <p:cNvPr id="374" name="Google Shape;374;p35"/>
          <p:cNvSpPr txBox="1"/>
          <p:nvPr/>
        </p:nvSpPr>
        <p:spPr>
          <a:xfrm>
            <a:off x="4561900" y="8369750"/>
            <a:ext cx="9051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E</a:t>
            </a:r>
            <a:endParaRPr sz="1400" b="1">
              <a:highlight>
                <a:srgbClr val="FFFF00"/>
              </a:high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p:cSld name="TITLE_AND_BODY_1_1_1">
    <p:spTree>
      <p:nvGrpSpPr>
        <p:cNvPr id="1" name="Shape 375"/>
        <p:cNvGrpSpPr/>
        <p:nvPr/>
      </p:nvGrpSpPr>
      <p:grpSpPr>
        <a:xfrm>
          <a:off x="0" y="0"/>
          <a:ext cx="0" cy="0"/>
          <a:chOff x="0" y="0"/>
          <a:chExt cx="0" cy="0"/>
        </a:xfrm>
      </p:grpSpPr>
      <p:sp>
        <p:nvSpPr>
          <p:cNvPr id="376" name="Google Shape;376;p36"/>
          <p:cNvSpPr/>
          <p:nvPr/>
        </p:nvSpPr>
        <p:spPr>
          <a:xfrm>
            <a:off x="1324050" y="140175"/>
            <a:ext cx="5124280" cy="1016898"/>
          </a:xfrm>
          <a:prstGeom prst="rect">
            <a:avLst/>
          </a:prstGeom>
        </p:spPr>
        <p:txBody>
          <a:bodyPr>
            <a:prstTxWarp prst="textPlain">
              <a:avLst/>
            </a:prstTxWarp>
          </a:bodyPr>
          <a:lstStyle/>
          <a:p>
            <a:pPr lvl="0" algn="ctr"/>
            <a:r>
              <a:rPr sz="1400" b="1" i="0">
                <a:ln w="9525" cap="flat" cmpd="sng">
                  <a:solidFill>
                    <a:srgbClr val="595959"/>
                  </a:solidFill>
                  <a:prstDash val="solid"/>
                  <a:round/>
                  <a:headEnd type="none" w="sm" len="sm"/>
                  <a:tailEnd type="none" w="sm" len="sm"/>
                </a:ln>
                <a:solidFill>
                  <a:srgbClr val="0097A7"/>
                </a:solidFill>
                <a:latin typeface="Amatic SC"/>
              </a:rPr>
              <a:t>How to Use Your </a:t>
            </a:r>
            <a:br>
              <a:rPr sz="1400" b="1" i="0">
                <a:ln w="9525" cap="flat" cmpd="sng">
                  <a:solidFill>
                    <a:srgbClr val="595959"/>
                  </a:solidFill>
                  <a:prstDash val="solid"/>
                  <a:round/>
                  <a:headEnd type="none" w="sm" len="sm"/>
                  <a:tailEnd type="none" w="sm" len="sm"/>
                </a:ln>
                <a:solidFill>
                  <a:srgbClr val="0097A7"/>
                </a:solidFill>
                <a:latin typeface="Amatic SC"/>
              </a:rPr>
            </a:br>
            <a:r>
              <a:rPr sz="1400" b="1" i="0">
                <a:ln w="9525" cap="flat" cmpd="sng">
                  <a:solidFill>
                    <a:srgbClr val="595959"/>
                  </a:solidFill>
                  <a:prstDash val="solid"/>
                  <a:round/>
                  <a:headEnd type="none" w="sm" len="sm"/>
                  <a:tailEnd type="none" w="sm" len="sm"/>
                </a:ln>
                <a:solidFill>
                  <a:srgbClr val="0097A7"/>
                </a:solidFill>
                <a:latin typeface="Amatic SC"/>
              </a:rPr>
              <a:t>Google Slides Notebook!</a:t>
            </a:r>
          </a:p>
        </p:txBody>
      </p:sp>
      <p:sp>
        <p:nvSpPr>
          <p:cNvPr id="377" name="Google Shape;377;p36"/>
          <p:cNvSpPr txBox="1"/>
          <p:nvPr/>
        </p:nvSpPr>
        <p:spPr>
          <a:xfrm>
            <a:off x="354325" y="1252325"/>
            <a:ext cx="7124700" cy="71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t>4. </a:t>
            </a:r>
            <a:r>
              <a:rPr lang="en" sz="1400" b="1" u="sng"/>
              <a:t>Videos</a:t>
            </a:r>
            <a:r>
              <a:rPr lang="en" sz="1400" b="1"/>
              <a:t> have been put in the notebook for you to watch and extend your understanding of a topic.  Simply look for the images that have a PLAY BUTTON.  Click the button and watch the video. </a:t>
            </a:r>
            <a:r>
              <a:rPr lang="en" sz="1400" b="1">
                <a:highlight>
                  <a:srgbClr val="FFFF00"/>
                </a:highlight>
              </a:rPr>
              <a:t>Figure F</a:t>
            </a:r>
            <a:endParaRPr sz="1400" b="1">
              <a:highlight>
                <a:srgbClr val="FFFF00"/>
              </a:highlight>
            </a:endParaRPr>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endParaRPr sz="1400" b="1"/>
          </a:p>
          <a:p>
            <a:pPr marL="0" lvl="0" indent="0" algn="l" rtl="0">
              <a:spcBef>
                <a:spcPts val="0"/>
              </a:spcBef>
              <a:spcAft>
                <a:spcPts val="0"/>
              </a:spcAft>
              <a:buNone/>
            </a:pPr>
            <a:r>
              <a:rPr lang="en" sz="1400" b="1"/>
              <a:t>5. </a:t>
            </a:r>
            <a:r>
              <a:rPr lang="en" sz="1400" b="1" u="sng"/>
              <a:t>Text Boxes </a:t>
            </a:r>
            <a:r>
              <a:rPr lang="en" sz="1400" b="1"/>
              <a:t>You are going to need to TYPE your answer into certain sections of the notebook.  In this notebook, the textboxes will stand out because they are in BRIGHT color, </a:t>
            </a:r>
            <a:r>
              <a:rPr lang="en" sz="1400" b="1">
                <a:highlight>
                  <a:srgbClr val="FFFF00"/>
                </a:highlight>
              </a:rPr>
              <a:t>Figure G</a:t>
            </a:r>
            <a:r>
              <a:rPr lang="en" sz="1400" b="1"/>
              <a:t> double click inside the box and begin to type your answer. </a:t>
            </a:r>
            <a:endParaRPr sz="1400" b="1"/>
          </a:p>
          <a:p>
            <a:pPr marL="0" lvl="0" indent="0" algn="l" rtl="0">
              <a:spcBef>
                <a:spcPts val="0"/>
              </a:spcBef>
              <a:spcAft>
                <a:spcPts val="0"/>
              </a:spcAft>
              <a:buNone/>
            </a:pPr>
            <a:endParaRPr sz="1400" b="1"/>
          </a:p>
        </p:txBody>
      </p:sp>
      <p:pic>
        <p:nvPicPr>
          <p:cNvPr id="378" name="Google Shape;378;p36"/>
          <p:cNvPicPr preferRelativeResize="0"/>
          <p:nvPr/>
        </p:nvPicPr>
        <p:blipFill rotWithShape="1">
          <a:blip r:embed="rId2">
            <a:alphaModFix/>
          </a:blip>
          <a:srcRect l="8251" t="9027" r="8905" b="7072"/>
          <a:stretch/>
        </p:blipFill>
        <p:spPr>
          <a:xfrm>
            <a:off x="4396751" y="2057400"/>
            <a:ext cx="2162175" cy="1638300"/>
          </a:xfrm>
          <a:prstGeom prst="rect">
            <a:avLst/>
          </a:prstGeom>
          <a:noFill/>
          <a:ln>
            <a:noFill/>
          </a:ln>
        </p:spPr>
      </p:pic>
      <p:pic>
        <p:nvPicPr>
          <p:cNvPr id="379" name="Google Shape;379;p36"/>
          <p:cNvPicPr preferRelativeResize="0"/>
          <p:nvPr/>
        </p:nvPicPr>
        <p:blipFill rotWithShape="1">
          <a:blip r:embed="rId3">
            <a:alphaModFix/>
          </a:blip>
          <a:srcRect l="24903" t="28294" r="18995" b="30052"/>
          <a:stretch/>
        </p:blipFill>
        <p:spPr>
          <a:xfrm>
            <a:off x="1324050" y="2224104"/>
            <a:ext cx="2800350" cy="868625"/>
          </a:xfrm>
          <a:prstGeom prst="rect">
            <a:avLst/>
          </a:prstGeom>
          <a:noFill/>
          <a:ln>
            <a:noFill/>
          </a:ln>
        </p:spPr>
      </p:pic>
      <p:pic>
        <p:nvPicPr>
          <p:cNvPr id="380" name="Google Shape;380;p36"/>
          <p:cNvPicPr preferRelativeResize="0"/>
          <p:nvPr/>
        </p:nvPicPr>
        <p:blipFill>
          <a:blip r:embed="rId4">
            <a:alphaModFix/>
          </a:blip>
          <a:stretch>
            <a:fillRect/>
          </a:stretch>
        </p:blipFill>
        <p:spPr>
          <a:xfrm>
            <a:off x="632015" y="4967305"/>
            <a:ext cx="6569325" cy="3850975"/>
          </a:xfrm>
          <a:prstGeom prst="rect">
            <a:avLst/>
          </a:prstGeom>
          <a:noFill/>
          <a:ln>
            <a:noFill/>
          </a:ln>
        </p:spPr>
      </p:pic>
      <p:sp>
        <p:nvSpPr>
          <p:cNvPr id="381" name="Google Shape;381;p36"/>
          <p:cNvSpPr/>
          <p:nvPr/>
        </p:nvSpPr>
        <p:spPr>
          <a:xfrm>
            <a:off x="1078200" y="5729250"/>
            <a:ext cx="3962400" cy="1495500"/>
          </a:xfrm>
          <a:prstGeom prst="ellipse">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382" name="Google Shape;382;p36"/>
          <p:cNvPicPr preferRelativeResize="0"/>
          <p:nvPr/>
        </p:nvPicPr>
        <p:blipFill>
          <a:blip r:embed="rId5">
            <a:alphaModFix/>
          </a:blip>
          <a:stretch>
            <a:fillRect/>
          </a:stretch>
        </p:blipFill>
        <p:spPr>
          <a:xfrm>
            <a:off x="1828801" y="6134100"/>
            <a:ext cx="685800" cy="685800"/>
          </a:xfrm>
          <a:prstGeom prst="rect">
            <a:avLst/>
          </a:prstGeom>
          <a:noFill/>
          <a:ln>
            <a:noFill/>
          </a:ln>
        </p:spPr>
      </p:pic>
      <p:sp>
        <p:nvSpPr>
          <p:cNvPr id="383" name="Google Shape;383;p36"/>
          <p:cNvSpPr txBox="1"/>
          <p:nvPr/>
        </p:nvSpPr>
        <p:spPr>
          <a:xfrm>
            <a:off x="5025288" y="2224100"/>
            <a:ext cx="9051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F</a:t>
            </a:r>
            <a:endParaRPr sz="1400" b="1">
              <a:highlight>
                <a:srgbClr val="FFFF00"/>
              </a:highlight>
            </a:endParaRPr>
          </a:p>
        </p:txBody>
      </p:sp>
      <p:sp>
        <p:nvSpPr>
          <p:cNvPr id="384" name="Google Shape;384;p36"/>
          <p:cNvSpPr txBox="1"/>
          <p:nvPr/>
        </p:nvSpPr>
        <p:spPr>
          <a:xfrm>
            <a:off x="2606852" y="6196025"/>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
        <p:nvSpPr>
          <p:cNvPr id="385" name="Google Shape;385;p36"/>
          <p:cNvSpPr txBox="1"/>
          <p:nvPr/>
        </p:nvSpPr>
        <p:spPr>
          <a:xfrm>
            <a:off x="5245277" y="6196025"/>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
        <p:nvSpPr>
          <p:cNvPr id="386" name="Google Shape;386;p36"/>
          <p:cNvSpPr txBox="1"/>
          <p:nvPr/>
        </p:nvSpPr>
        <p:spPr>
          <a:xfrm>
            <a:off x="2606852" y="7224750"/>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
        <p:nvSpPr>
          <p:cNvPr id="387" name="Google Shape;387;p36"/>
          <p:cNvSpPr txBox="1"/>
          <p:nvPr/>
        </p:nvSpPr>
        <p:spPr>
          <a:xfrm>
            <a:off x="5245277" y="7224750"/>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
        <p:nvSpPr>
          <p:cNvPr id="388" name="Google Shape;388;p36"/>
          <p:cNvSpPr txBox="1"/>
          <p:nvPr/>
        </p:nvSpPr>
        <p:spPr>
          <a:xfrm>
            <a:off x="2606852" y="8091525"/>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
        <p:nvSpPr>
          <p:cNvPr id="389" name="Google Shape;389;p36"/>
          <p:cNvSpPr txBox="1"/>
          <p:nvPr/>
        </p:nvSpPr>
        <p:spPr>
          <a:xfrm>
            <a:off x="5245277" y="8091525"/>
            <a:ext cx="10278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highlight>
                  <a:srgbClr val="FFFF00"/>
                </a:highlight>
              </a:rPr>
              <a:t>Figure G</a:t>
            </a:r>
            <a:endParaRPr sz="1400" b="1">
              <a:highlight>
                <a:srgbClr val="FFFF00"/>
              </a:high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1">
  <p:cSld name="SECTION_HEADER_1_1_1_1">
    <p:spTree>
      <p:nvGrpSpPr>
        <p:cNvPr id="1" name="Shape 21"/>
        <p:cNvGrpSpPr/>
        <p:nvPr/>
      </p:nvGrpSpPr>
      <p:grpSpPr>
        <a:xfrm>
          <a:off x="0" y="0"/>
          <a:ext cx="0" cy="0"/>
          <a:chOff x="0" y="0"/>
          <a:chExt cx="0" cy="0"/>
        </a:xfrm>
      </p:grpSpPr>
      <p:sp>
        <p:nvSpPr>
          <p:cNvPr id="22" name="Google Shape;22;p3"/>
          <p:cNvSpPr/>
          <p:nvPr/>
        </p:nvSpPr>
        <p:spPr>
          <a:xfrm rot="5400000">
            <a:off x="-1487675" y="1423600"/>
            <a:ext cx="10089000" cy="7194600"/>
          </a:xfrm>
          <a:prstGeom prst="round2SameRect">
            <a:avLst>
              <a:gd name="adj1" fmla="val 16667"/>
              <a:gd name="adj2" fmla="val 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23" name="Google Shape;23;p3">
            <a:hlinkClick r:id="" action="ppaction://hlinkshowjump?jump=firstslide"/>
          </p:cNvPr>
          <p:cNvPicPr preferRelativeResize="0"/>
          <p:nvPr/>
        </p:nvPicPr>
        <p:blipFill>
          <a:blip r:embed="rId2">
            <a:alphaModFix/>
          </a:blip>
          <a:stretch>
            <a:fillRect/>
          </a:stretch>
        </p:blipFill>
        <p:spPr>
          <a:xfrm flipH="1">
            <a:off x="7254940" y="9661729"/>
            <a:ext cx="359825" cy="359825"/>
          </a:xfrm>
          <a:prstGeom prst="rect">
            <a:avLst/>
          </a:prstGeom>
          <a:noFill/>
          <a:ln>
            <a:noFill/>
          </a:ln>
        </p:spPr>
      </p:pic>
      <p:sp>
        <p:nvSpPr>
          <p:cNvPr id="24" name="Google Shape;24;p3"/>
          <p:cNvSpPr/>
          <p:nvPr/>
        </p:nvSpPr>
        <p:spPr>
          <a:xfrm rot="5400000">
            <a:off x="-1487675" y="1423600"/>
            <a:ext cx="10089000" cy="7194600"/>
          </a:xfrm>
          <a:prstGeom prst="round2SameRect">
            <a:avLst>
              <a:gd name="adj1" fmla="val 16667"/>
              <a:gd name="adj2" fmla="val 0"/>
            </a:avLst>
          </a:prstGeom>
          <a:solidFill>
            <a:srgbClr val="99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txBox="1"/>
          <p:nvPr/>
        </p:nvSpPr>
        <p:spPr>
          <a:xfrm>
            <a:off x="91450" y="352726"/>
            <a:ext cx="6628500" cy="529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u="sng">
                <a:solidFill>
                  <a:srgbClr val="FFFFFF"/>
                </a:solidFill>
                <a:latin typeface="Bree Serif"/>
                <a:ea typeface="Bree Serif"/>
                <a:cs typeface="Bree Serif"/>
                <a:sym typeface="Bree Serif"/>
              </a:rPr>
              <a:t>SS8H5A. </a:t>
            </a:r>
            <a:endParaRPr sz="3300" b="1" u="sng">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2500" b="1">
                <a:solidFill>
                  <a:srgbClr val="FFFFFF"/>
                </a:solidFill>
                <a:latin typeface="Bree Serif"/>
                <a:ea typeface="Bree Serif"/>
                <a:cs typeface="Bree Serif"/>
                <a:sym typeface="Bree Serif"/>
              </a:rPr>
              <a:t>I CAN Explain the importance of key issues and events that led to the Civil War; include slavery, states’ rights, nullification, Compromise of 1850 and the Georgia Platform, the Dred Scott case, Abraham Lincoln’s election in 1860, and the debate over secession in Georgia.</a:t>
            </a:r>
            <a:r>
              <a:rPr lang="en" sz="2500">
                <a:solidFill>
                  <a:srgbClr val="7F6000"/>
                </a:solidFill>
                <a:latin typeface="Bree Serif"/>
                <a:ea typeface="Bree Serif"/>
                <a:cs typeface="Bree Serif"/>
                <a:sym typeface="Bree Serif"/>
              </a:rPr>
              <a:t> </a:t>
            </a:r>
            <a:r>
              <a:rPr lang="en" sz="4300">
                <a:solidFill>
                  <a:srgbClr val="010066"/>
                </a:solidFill>
                <a:latin typeface="Merriweather"/>
                <a:ea typeface="Merriweather"/>
                <a:cs typeface="Merriweather"/>
                <a:sym typeface="Merriweather"/>
              </a:rPr>
              <a:t> </a:t>
            </a:r>
            <a:endParaRPr sz="4300">
              <a:solidFill>
                <a:srgbClr val="010066"/>
              </a:solidFill>
              <a:latin typeface="Merriweather"/>
              <a:ea typeface="Merriweather"/>
              <a:cs typeface="Merriweather"/>
              <a:sym typeface="Merriweather"/>
            </a:endParaRPr>
          </a:p>
        </p:txBody>
      </p:sp>
      <p:sp>
        <p:nvSpPr>
          <p:cNvPr id="26" name="Google Shape;26;p3"/>
          <p:cNvSpPr/>
          <p:nvPr/>
        </p:nvSpPr>
        <p:spPr>
          <a:xfrm rot="5400000">
            <a:off x="6965063" y="1127138"/>
            <a:ext cx="964200" cy="617400"/>
          </a:xfrm>
          <a:prstGeom prst="round2SameRect">
            <a:avLst>
              <a:gd name="adj1" fmla="val 16667"/>
              <a:gd name="adj2" fmla="val 0"/>
            </a:avLst>
          </a:prstGeom>
          <a:solidFill>
            <a:srgbClr val="990000"/>
          </a:solidFill>
          <a:ln w="19050"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FFFFFF"/>
                </a:solidFill>
                <a:latin typeface="Fjalla One"/>
                <a:ea typeface="Fjalla One"/>
                <a:cs typeface="Fjalla One"/>
                <a:sym typeface="Fjalla One"/>
              </a:rPr>
              <a:t>H5A</a:t>
            </a:r>
            <a:endParaRPr sz="2700" b="1">
              <a:solidFill>
                <a:srgbClr val="FFFFFF"/>
              </a:solidFill>
              <a:latin typeface="Fjalla One"/>
              <a:ea typeface="Fjalla One"/>
              <a:cs typeface="Fjalla One"/>
              <a:sym typeface="Fjalla One"/>
            </a:endParaRPr>
          </a:p>
        </p:txBody>
      </p:sp>
      <p:sp>
        <p:nvSpPr>
          <p:cNvPr id="27" name="Google Shape;27;p3"/>
          <p:cNvSpPr/>
          <p:nvPr/>
        </p:nvSpPr>
        <p:spPr>
          <a:xfrm rot="5400000">
            <a:off x="6952138" y="2057400"/>
            <a:ext cx="964200" cy="617400"/>
          </a:xfrm>
          <a:prstGeom prst="round2SameRect">
            <a:avLst>
              <a:gd name="adj1" fmla="val 16667"/>
              <a:gd name="adj2" fmla="val 0"/>
            </a:avLst>
          </a:prstGeom>
          <a:solidFill>
            <a:srgbClr val="010066"/>
          </a:solidFill>
          <a:ln w="9525" cap="flat" cmpd="sng">
            <a:solidFill>
              <a:srgbClr val="000000"/>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FFFFFF"/>
                </a:solidFill>
                <a:latin typeface="Fjalla One"/>
                <a:ea typeface="Fjalla One"/>
                <a:cs typeface="Fjalla One"/>
                <a:sym typeface="Fjalla One"/>
              </a:rPr>
              <a:t>H5B</a:t>
            </a:r>
            <a:endParaRPr sz="2700">
              <a:solidFill>
                <a:srgbClr val="FFFFFF"/>
              </a:solidFill>
              <a:latin typeface="Fjalla One"/>
              <a:ea typeface="Fjalla One"/>
              <a:cs typeface="Fjalla One"/>
              <a:sym typeface="Fjalla On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8">
  <p:cSld name="CUSTOM_34">
    <p:spTree>
      <p:nvGrpSpPr>
        <p:cNvPr id="1" name="Shape 80"/>
        <p:cNvGrpSpPr/>
        <p:nvPr/>
      </p:nvGrpSpPr>
      <p:grpSpPr>
        <a:xfrm>
          <a:off x="0" y="0"/>
          <a:ext cx="0" cy="0"/>
          <a:chOff x="0" y="0"/>
          <a:chExt cx="0" cy="0"/>
        </a:xfrm>
      </p:grpSpPr>
      <p:sp>
        <p:nvSpPr>
          <p:cNvPr id="81" name="Google Shape;81;p10"/>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7</a:t>
            </a:r>
            <a:endParaRPr sz="1600" b="1">
              <a:latin typeface="Century Gothic"/>
              <a:ea typeface="Century Gothic"/>
              <a:cs typeface="Century Gothic"/>
              <a:sym typeface="Century Gothic"/>
            </a:endParaRPr>
          </a:p>
        </p:txBody>
      </p:sp>
      <p:sp>
        <p:nvSpPr>
          <p:cNvPr id="82" name="Google Shape;82;p10"/>
          <p:cNvSpPr txBox="1"/>
          <p:nvPr/>
        </p:nvSpPr>
        <p:spPr>
          <a:xfrm>
            <a:off x="53350" y="1019500"/>
            <a:ext cx="7615500" cy="29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chemeClr val="dk1"/>
                </a:solidFill>
                <a:latin typeface="Century Gothic"/>
                <a:ea typeface="Century Gothic"/>
                <a:cs typeface="Century Gothic"/>
                <a:sym typeface="Century Gothic"/>
              </a:rPr>
              <a:t>California and Texas both wanted to become states.</a:t>
            </a:r>
            <a:r>
              <a:rPr lang="en" sz="1400">
                <a:solidFill>
                  <a:schemeClr val="dk1"/>
                </a:solidFill>
                <a:latin typeface="Century Gothic"/>
                <a:ea typeface="Century Gothic"/>
                <a:cs typeface="Century Gothic"/>
                <a:sym typeface="Century Gothic"/>
              </a:rPr>
              <a:t> The existing states, however, could </a:t>
            </a:r>
            <a:r>
              <a:rPr lang="en" sz="1400" b="1">
                <a:solidFill>
                  <a:schemeClr val="dk1"/>
                </a:solidFill>
                <a:latin typeface="Century Gothic"/>
                <a:ea typeface="Century Gothic"/>
                <a:cs typeface="Century Gothic"/>
                <a:sym typeface="Century Gothic"/>
              </a:rPr>
              <a:t>not agree on the issue of slavery.</a:t>
            </a:r>
            <a:r>
              <a:rPr lang="en" sz="1400">
                <a:solidFill>
                  <a:schemeClr val="dk1"/>
                </a:solidFill>
                <a:latin typeface="Century Gothic"/>
                <a:ea typeface="Century Gothic"/>
                <a:cs typeface="Century Gothic"/>
                <a:sym typeface="Century Gothic"/>
              </a:rPr>
              <a:t>  A balance was struck.  </a:t>
            </a:r>
            <a:r>
              <a:rPr lang="en" sz="1400" b="1">
                <a:solidFill>
                  <a:schemeClr val="dk1"/>
                </a:solidFill>
                <a:latin typeface="Century Gothic"/>
                <a:ea typeface="Century Gothic"/>
                <a:cs typeface="Century Gothic"/>
                <a:sym typeface="Century Gothic"/>
              </a:rPr>
              <a:t>California was admitted as a free state.  Texas remained as a slave state. </a:t>
            </a:r>
            <a:r>
              <a:rPr lang="en" sz="1400">
                <a:solidFill>
                  <a:schemeClr val="dk1"/>
                </a:solidFill>
                <a:latin typeface="Century Gothic"/>
                <a:ea typeface="Century Gothic"/>
                <a:cs typeface="Century Gothic"/>
                <a:sym typeface="Century Gothic"/>
              </a:rPr>
              <a:t> However, parts of Texas became new territories where people could decide the slavery issue for themselves.  </a:t>
            </a:r>
            <a:r>
              <a:rPr lang="en" sz="1400" b="1">
                <a:solidFill>
                  <a:schemeClr val="dk1"/>
                </a:solidFill>
                <a:latin typeface="Century Gothic"/>
                <a:ea typeface="Century Gothic"/>
                <a:cs typeface="Century Gothic"/>
                <a:sym typeface="Century Gothic"/>
              </a:rPr>
              <a:t>This was known as the Compromise of 1850. </a:t>
            </a:r>
            <a:r>
              <a:rPr lang="en" sz="1400">
                <a:solidFill>
                  <a:schemeClr val="dk1"/>
                </a:solidFill>
                <a:latin typeface="Century Gothic"/>
                <a:ea typeface="Century Gothic"/>
                <a:cs typeface="Century Gothic"/>
                <a:sym typeface="Century Gothic"/>
              </a:rPr>
              <a:t> A series of laws were fought in Congress for eight months and consisted of five compromises.  </a:t>
            </a:r>
            <a:r>
              <a:rPr lang="en" sz="1400" b="1">
                <a:solidFill>
                  <a:schemeClr val="dk1"/>
                </a:solidFill>
                <a:latin typeface="Century Gothic"/>
                <a:ea typeface="Century Gothic"/>
                <a:cs typeface="Century Gothic"/>
                <a:sym typeface="Century Gothic"/>
              </a:rPr>
              <a:t>These laws were made to keep the balance between slave and non-slave states. </a:t>
            </a:r>
            <a:endParaRPr sz="1400" b="1">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4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400">
                <a:solidFill>
                  <a:schemeClr val="dk1"/>
                </a:solidFill>
                <a:latin typeface="Century Gothic"/>
                <a:ea typeface="Century Gothic"/>
                <a:cs typeface="Century Gothic"/>
                <a:sym typeface="Century Gothic"/>
              </a:rPr>
              <a:t>In addition to the admittance of California and Texas as states, </a:t>
            </a:r>
            <a:r>
              <a:rPr lang="en" sz="1400" b="1">
                <a:solidFill>
                  <a:schemeClr val="dk1"/>
                </a:solidFill>
                <a:latin typeface="Century Gothic"/>
                <a:ea typeface="Century Gothic"/>
                <a:cs typeface="Century Gothic"/>
                <a:sym typeface="Century Gothic"/>
              </a:rPr>
              <a:t>the compromise included the Fugitive Slave Act.</a:t>
            </a:r>
            <a:r>
              <a:rPr lang="en" sz="1400">
                <a:solidFill>
                  <a:schemeClr val="dk1"/>
                </a:solidFill>
                <a:latin typeface="Century Gothic"/>
                <a:ea typeface="Century Gothic"/>
                <a:cs typeface="Century Gothic"/>
                <a:sym typeface="Century Gothic"/>
              </a:rPr>
              <a:t>  </a:t>
            </a:r>
            <a:r>
              <a:rPr lang="en" sz="1400" b="1">
                <a:solidFill>
                  <a:schemeClr val="dk1"/>
                </a:solidFill>
                <a:latin typeface="Century Gothic"/>
                <a:ea typeface="Century Gothic"/>
                <a:cs typeface="Century Gothic"/>
                <a:sym typeface="Century Gothic"/>
              </a:rPr>
              <a:t>This act said that all states must return enslaved people that had fled back to their owners.  The compromise also prohibited the slave trade in Washington, D.C</a:t>
            </a:r>
            <a:r>
              <a:rPr lang="en" sz="1400">
                <a:solidFill>
                  <a:schemeClr val="dk1"/>
                </a:solidFill>
                <a:latin typeface="Century Gothic"/>
                <a:ea typeface="Century Gothic"/>
                <a:cs typeface="Century Gothic"/>
                <a:sym typeface="Century Gothic"/>
              </a:rPr>
              <a:t>.</a:t>
            </a:r>
            <a:endParaRPr sz="1400">
              <a:solidFill>
                <a:schemeClr val="dk1"/>
              </a:solidFill>
              <a:latin typeface="Century Gothic"/>
              <a:ea typeface="Century Gothic"/>
              <a:cs typeface="Century Gothic"/>
              <a:sym typeface="Century Gothic"/>
            </a:endParaRPr>
          </a:p>
        </p:txBody>
      </p:sp>
      <p:sp>
        <p:nvSpPr>
          <p:cNvPr id="83" name="Google Shape;83;p10"/>
          <p:cNvSpPr txBox="1"/>
          <p:nvPr/>
        </p:nvSpPr>
        <p:spPr>
          <a:xfrm>
            <a:off x="139075" y="3695800"/>
            <a:ext cx="7496400" cy="6280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Directions:</a:t>
            </a:r>
            <a:r>
              <a:rPr lang="en" sz="1400" b="1"/>
              <a:t> Use the textbox below to answer the following items: </a:t>
            </a:r>
            <a:endParaRPr sz="1400" b="1"/>
          </a:p>
          <a:p>
            <a:pPr marL="0" lvl="0" indent="0" algn="l" rtl="0">
              <a:spcBef>
                <a:spcPts val="0"/>
              </a:spcBef>
              <a:spcAft>
                <a:spcPts val="0"/>
              </a:spcAft>
              <a:buNone/>
            </a:pPr>
            <a:r>
              <a:rPr lang="en" sz="1250">
                <a:solidFill>
                  <a:schemeClr val="dk1"/>
                </a:solidFill>
              </a:rPr>
              <a:t>1. What two territories wanted to become states?  </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2. What couldn’t the existing states agree on?</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3. How did they solve the problem?</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4. What was the name of the series of laws were fought in Congress for eight months and consisted of five compromises?</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5. What was the goal of these laws?</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6. What was included along with the compromises?</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7. What did the Fugitive Slave Act include?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400"/>
          </a:p>
        </p:txBody>
      </p:sp>
      <p:sp>
        <p:nvSpPr>
          <p:cNvPr id="84" name="Google Shape;84;p10"/>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85" name="Google Shape;85;p10"/>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9">
  <p:cSld name="CUSTOM_34_1">
    <p:spTree>
      <p:nvGrpSpPr>
        <p:cNvPr id="1" name="Shape 86"/>
        <p:cNvGrpSpPr/>
        <p:nvPr/>
      </p:nvGrpSpPr>
      <p:grpSpPr>
        <a:xfrm>
          <a:off x="0" y="0"/>
          <a:ext cx="0" cy="0"/>
          <a:chOff x="0" y="0"/>
          <a:chExt cx="0" cy="0"/>
        </a:xfrm>
      </p:grpSpPr>
      <p:sp>
        <p:nvSpPr>
          <p:cNvPr id="87" name="Google Shape;87;p11"/>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8</a:t>
            </a:r>
            <a:endParaRPr sz="1600" b="1">
              <a:latin typeface="Century Gothic"/>
              <a:ea typeface="Century Gothic"/>
              <a:cs typeface="Century Gothic"/>
              <a:sym typeface="Century Gothic"/>
            </a:endParaRPr>
          </a:p>
        </p:txBody>
      </p:sp>
      <p:sp>
        <p:nvSpPr>
          <p:cNvPr id="88" name="Google Shape;88;p11"/>
          <p:cNvSpPr txBox="1"/>
          <p:nvPr/>
        </p:nvSpPr>
        <p:spPr>
          <a:xfrm>
            <a:off x="78451" y="2617500"/>
            <a:ext cx="7615500" cy="18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a:solidFill>
                  <a:schemeClr val="dk1"/>
                </a:solidFill>
                <a:latin typeface="Century Gothic"/>
                <a:ea typeface="Century Gothic"/>
                <a:cs typeface="Century Gothic"/>
                <a:sym typeface="Century Gothic"/>
              </a:rPr>
              <a:t>The state of Georgia held a convention</a:t>
            </a:r>
            <a:r>
              <a:rPr lang="en" sz="1400">
                <a:solidFill>
                  <a:schemeClr val="dk1"/>
                </a:solidFill>
                <a:latin typeface="Century Gothic"/>
                <a:ea typeface="Century Gothic"/>
                <a:cs typeface="Century Gothic"/>
                <a:sym typeface="Century Gothic"/>
              </a:rPr>
              <a:t> in Milledgeville, to debate the Compromise of 1850.  Georgians wanted the North to support the Fugitive Slave Act and to stop trying to ban slavery in new states.   </a:t>
            </a:r>
            <a:r>
              <a:rPr lang="en" sz="1400" b="1">
                <a:solidFill>
                  <a:schemeClr val="dk1"/>
                </a:solidFill>
                <a:latin typeface="Century Gothic"/>
                <a:ea typeface="Century Gothic"/>
                <a:cs typeface="Century Gothic"/>
                <a:sym typeface="Century Gothic"/>
              </a:rPr>
              <a:t>Three representatives from Georgia, Howell Cobb, Alexander Stephens, and Robert Toombs supported the Union.</a:t>
            </a:r>
            <a:r>
              <a:rPr lang="en" sz="1400">
                <a:solidFill>
                  <a:schemeClr val="dk1"/>
                </a:solidFill>
                <a:latin typeface="Century Gothic"/>
                <a:ea typeface="Century Gothic"/>
                <a:cs typeface="Century Gothic"/>
                <a:sym typeface="Century Gothic"/>
              </a:rPr>
              <a:t>  They argued that the Compromise of 1850 should be upheld.  </a:t>
            </a:r>
            <a:r>
              <a:rPr lang="en" sz="1400" b="1">
                <a:solidFill>
                  <a:schemeClr val="dk1"/>
                </a:solidFill>
                <a:latin typeface="Century Gothic"/>
                <a:ea typeface="Century Gothic"/>
                <a:cs typeface="Century Gothic"/>
                <a:sym typeface="Century Gothic"/>
              </a:rPr>
              <a:t>Their arguments led to the adoption of a proclamation called the Georgia Platform, which supported the Compromise of 1850.  Georgia was credited</a:t>
            </a:r>
            <a:r>
              <a:rPr lang="en" sz="1400">
                <a:solidFill>
                  <a:schemeClr val="dk1"/>
                </a:solidFill>
                <a:latin typeface="Century Gothic"/>
                <a:ea typeface="Century Gothic"/>
                <a:cs typeface="Century Gothic"/>
                <a:sym typeface="Century Gothic"/>
              </a:rPr>
              <a:t> by many around the country with preventing war and secession. </a:t>
            </a:r>
            <a:endParaRPr sz="1500">
              <a:solidFill>
                <a:schemeClr val="dk1"/>
              </a:solidFill>
              <a:latin typeface="Century Gothic"/>
              <a:ea typeface="Century Gothic"/>
              <a:cs typeface="Century Gothic"/>
              <a:sym typeface="Century Gothic"/>
            </a:endParaRPr>
          </a:p>
        </p:txBody>
      </p:sp>
      <p:sp>
        <p:nvSpPr>
          <p:cNvPr id="89" name="Google Shape;89;p11"/>
          <p:cNvSpPr txBox="1"/>
          <p:nvPr/>
        </p:nvSpPr>
        <p:spPr>
          <a:xfrm>
            <a:off x="139075" y="4681400"/>
            <a:ext cx="7496400" cy="529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Directions:</a:t>
            </a:r>
            <a:r>
              <a:rPr lang="en" sz="1400" b="1"/>
              <a:t> Use the textbox below to answer the following items: </a:t>
            </a:r>
            <a:endParaRPr sz="1400" b="1"/>
          </a:p>
          <a:p>
            <a:pPr marL="0" lvl="0" indent="0" algn="l" rtl="0">
              <a:spcBef>
                <a:spcPts val="0"/>
              </a:spcBef>
              <a:spcAft>
                <a:spcPts val="0"/>
              </a:spcAft>
              <a:buClr>
                <a:schemeClr val="dk1"/>
              </a:buClr>
              <a:buSzPts val="1100"/>
              <a:buFont typeface="Arial"/>
              <a:buNone/>
            </a:pPr>
            <a:r>
              <a:rPr lang="en" sz="1250">
                <a:solidFill>
                  <a:schemeClr val="dk1"/>
                </a:solidFill>
              </a:rPr>
              <a:t>1. What was the Tariff of 1828 AND how did it impact the south?</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2. What did the Tariff of 1828 lead to discussions in the South about?</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3. What is nullification?</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4. Who was the president that would use the army in South Carolina to collect the tariff, forcing the state to comply with federal law?</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5.  Congress passed the Force Bill, but what other bill did they pass?</a:t>
            </a:r>
            <a:endParaRPr sz="1250">
              <a:solidFill>
                <a:schemeClr val="dk1"/>
              </a:solidFill>
            </a:endParaRPr>
          </a:p>
          <a:p>
            <a:pPr marL="0" lvl="0" indent="0" algn="l" rtl="0">
              <a:spcBef>
                <a:spcPts val="0"/>
              </a:spcBef>
              <a:spcAft>
                <a:spcPts val="0"/>
              </a:spcAft>
              <a:buNone/>
            </a:pPr>
            <a:endParaRPr sz="1400"/>
          </a:p>
        </p:txBody>
      </p:sp>
      <p:sp>
        <p:nvSpPr>
          <p:cNvPr id="90" name="Google Shape;90;p11"/>
          <p:cNvSpPr txBox="1"/>
          <p:nvPr/>
        </p:nvSpPr>
        <p:spPr>
          <a:xfrm>
            <a:off x="54889" y="5694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91" name="Google Shape;91;p11"/>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graphicFrame>
        <p:nvGraphicFramePr>
          <p:cNvPr id="92" name="Google Shape;92;p11"/>
          <p:cNvGraphicFramePr/>
          <p:nvPr/>
        </p:nvGraphicFramePr>
        <p:xfrm>
          <a:off x="255000" y="1019500"/>
          <a:ext cx="7238850" cy="1645860"/>
        </p:xfrm>
        <a:graphic>
          <a:graphicData uri="http://schemas.openxmlformats.org/drawingml/2006/table">
            <a:tbl>
              <a:tblPr>
                <a:noFill/>
                <a:tableStyleId>{B23D3676-908A-447A-A5B2-8C08C7D989BC}</a:tableStyleId>
              </a:tblPr>
              <a:tblGrid>
                <a:gridCol w="72388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 b="1">
                          <a:latin typeface="Bree Serif"/>
                          <a:ea typeface="Bree Serif"/>
                          <a:cs typeface="Bree Serif"/>
                          <a:sym typeface="Bree Serif"/>
                        </a:rPr>
                        <a:t>Terms of the Compromise of 1850</a:t>
                      </a:r>
                      <a:endParaRPr b="1">
                        <a:latin typeface="Bree Serif"/>
                        <a:ea typeface="Bree Serif"/>
                        <a:cs typeface="Bree Serif"/>
                        <a:sym typeface="Bree Serif"/>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California admitted as a free state</a:t>
                      </a: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New Territories formed from land ceded by Texas could decide slavery question themselves</a:t>
                      </a: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Slave trade, but not slavery, abolished in District of Columbia</a:t>
                      </a: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Congress passed the Fugitive Slave Act</a:t>
                      </a:r>
                      <a:endParaRPr>
                        <a:latin typeface="Bree Serif"/>
                        <a:ea typeface="Bree Serif"/>
                        <a:cs typeface="Bree Serif"/>
                        <a:sym typeface="Bree Serif"/>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10">
  <p:cSld name="CUSTOM_34_1_1">
    <p:spTree>
      <p:nvGrpSpPr>
        <p:cNvPr id="1" name="Shape 93"/>
        <p:cNvGrpSpPr/>
        <p:nvPr/>
      </p:nvGrpSpPr>
      <p:grpSpPr>
        <a:xfrm>
          <a:off x="0" y="0"/>
          <a:ext cx="0" cy="0"/>
          <a:chOff x="0" y="0"/>
          <a:chExt cx="0" cy="0"/>
        </a:xfrm>
      </p:grpSpPr>
      <p:sp>
        <p:nvSpPr>
          <p:cNvPr id="94" name="Google Shape;94;p12"/>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9</a:t>
            </a:r>
            <a:endParaRPr sz="1600" b="1">
              <a:latin typeface="Century Gothic"/>
              <a:ea typeface="Century Gothic"/>
              <a:cs typeface="Century Gothic"/>
              <a:sym typeface="Century Gothic"/>
            </a:endParaRPr>
          </a:p>
        </p:txBody>
      </p:sp>
      <p:sp>
        <p:nvSpPr>
          <p:cNvPr id="95" name="Google Shape;95;p12"/>
          <p:cNvSpPr txBox="1"/>
          <p:nvPr/>
        </p:nvSpPr>
        <p:spPr>
          <a:xfrm>
            <a:off x="53350" y="1095700"/>
            <a:ext cx="7615500" cy="293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The trials of Dred Scott </a:t>
            </a:r>
            <a:r>
              <a:rPr lang="en" sz="1300" b="1">
                <a:solidFill>
                  <a:schemeClr val="dk1"/>
                </a:solidFill>
                <a:latin typeface="Century Gothic"/>
                <a:ea typeface="Century Gothic"/>
                <a:cs typeface="Century Gothic"/>
                <a:sym typeface="Century Gothic"/>
              </a:rPr>
              <a:t>increased the divisions in the United States</a:t>
            </a:r>
            <a:r>
              <a:rPr lang="en" sz="1300">
                <a:solidFill>
                  <a:schemeClr val="dk1"/>
                </a:solidFill>
                <a:latin typeface="Century Gothic"/>
                <a:ea typeface="Century Gothic"/>
                <a:cs typeface="Century Gothic"/>
                <a:sym typeface="Century Gothic"/>
              </a:rPr>
              <a:t>.  Dred Scott was an </a:t>
            </a:r>
            <a:r>
              <a:rPr lang="en" sz="1300" b="1">
                <a:solidFill>
                  <a:schemeClr val="dk1"/>
                </a:solidFill>
                <a:latin typeface="Century Gothic"/>
                <a:ea typeface="Century Gothic"/>
                <a:cs typeface="Century Gothic"/>
                <a:sym typeface="Century Gothic"/>
              </a:rPr>
              <a:t>African American born into slavery in Virginia, in 1799. </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Scott traveled with his owner through</a:t>
            </a:r>
            <a:r>
              <a:rPr lang="en" sz="1300">
                <a:solidFill>
                  <a:schemeClr val="dk1"/>
                </a:solidFill>
                <a:latin typeface="Century Gothic"/>
                <a:ea typeface="Century Gothic"/>
                <a:cs typeface="Century Gothic"/>
                <a:sym typeface="Century Gothic"/>
              </a:rPr>
              <a:t> Illinois and Wisconsin</a:t>
            </a:r>
            <a:r>
              <a:rPr lang="en" sz="1300" b="1">
                <a:solidFill>
                  <a:schemeClr val="dk1"/>
                </a:solidFill>
                <a:latin typeface="Century Gothic"/>
                <a:ea typeface="Century Gothic"/>
                <a:cs typeface="Century Gothic"/>
                <a:sym typeface="Century Gothic"/>
              </a:rPr>
              <a:t> where slavery was illegal.</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He lived in free territory </a:t>
            </a:r>
            <a:r>
              <a:rPr lang="en" sz="1300">
                <a:solidFill>
                  <a:schemeClr val="dk1"/>
                </a:solidFill>
                <a:latin typeface="Century Gothic"/>
                <a:ea typeface="Century Gothic"/>
                <a:cs typeface="Century Gothic"/>
                <a:sym typeface="Century Gothic"/>
              </a:rPr>
              <a:t>for over nine years.  </a:t>
            </a:r>
            <a:r>
              <a:rPr lang="en" sz="1300" b="1">
                <a:solidFill>
                  <a:schemeClr val="dk1"/>
                </a:solidFill>
                <a:latin typeface="Century Gothic"/>
                <a:ea typeface="Century Gothic"/>
                <a:cs typeface="Century Gothic"/>
                <a:sym typeface="Century Gothic"/>
              </a:rPr>
              <a:t>Missouri’s law stated that once a man was free </a:t>
            </a:r>
            <a:r>
              <a:rPr lang="en" sz="1300">
                <a:solidFill>
                  <a:schemeClr val="dk1"/>
                </a:solidFill>
                <a:latin typeface="Century Gothic"/>
                <a:ea typeface="Century Gothic"/>
                <a:cs typeface="Century Gothic"/>
                <a:sym typeface="Century Gothic"/>
              </a:rPr>
              <a:t>for any amount of time, he was </a:t>
            </a:r>
            <a:r>
              <a:rPr lang="en" sz="1300" b="1">
                <a:solidFill>
                  <a:schemeClr val="dk1"/>
                </a:solidFill>
                <a:latin typeface="Century Gothic"/>
                <a:ea typeface="Century Gothic"/>
                <a:cs typeface="Century Gothic"/>
                <a:sym typeface="Century Gothic"/>
              </a:rPr>
              <a:t>free for life. </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In 1846, Dred Scott went to court in Missouri to win his freedom.</a:t>
            </a:r>
            <a:r>
              <a:rPr lang="en" sz="1300">
                <a:solidFill>
                  <a:schemeClr val="dk1"/>
                </a:solidFill>
                <a:latin typeface="Century Gothic"/>
                <a:ea typeface="Century Gothic"/>
                <a:cs typeface="Century Gothic"/>
                <a:sym typeface="Century Gothic"/>
              </a:rPr>
              <a:t>  In the famous court case Dred Scott v. Sandford,  Scott argued that he has been a free man while traveling through Illinois and Wisconsin, so he should be able to live as a free man in Missouri.</a:t>
            </a:r>
            <a:endParaRPr sz="13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3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300" b="1">
                <a:solidFill>
                  <a:schemeClr val="dk1"/>
                </a:solidFill>
                <a:latin typeface="Century Gothic"/>
                <a:ea typeface="Century Gothic"/>
                <a:cs typeface="Century Gothic"/>
                <a:sym typeface="Century Gothic"/>
              </a:rPr>
              <a:t>Scott lost his first case. </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He appealed his care to a higher court in 1850 and won.</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The case was appealed again by the Missouri Supreme Court.</a:t>
            </a:r>
            <a:r>
              <a:rPr lang="en" sz="1300">
                <a:solidFill>
                  <a:schemeClr val="dk1"/>
                </a:solidFill>
                <a:latin typeface="Century Gothic"/>
                <a:ea typeface="Century Gothic"/>
                <a:cs typeface="Century Gothic"/>
                <a:sym typeface="Century Gothic"/>
              </a:rPr>
              <a:t>  Scott’s victory was overturned.  Dred Scott and his lawyers took their care to the state of New York where they once again lost.  </a:t>
            </a:r>
            <a:r>
              <a:rPr lang="en" sz="1300" b="1">
                <a:solidFill>
                  <a:schemeClr val="dk1"/>
                </a:solidFill>
                <a:latin typeface="Century Gothic"/>
                <a:ea typeface="Century Gothic"/>
                <a:cs typeface="Century Gothic"/>
                <a:sym typeface="Century Gothic"/>
              </a:rPr>
              <a:t>They appealed this loss, and the case went to the U.S. Supreme Court.  The Supreme Court ruled against Scott, </a:t>
            </a:r>
            <a:r>
              <a:rPr lang="en" sz="1300">
                <a:solidFill>
                  <a:schemeClr val="dk1"/>
                </a:solidFill>
                <a:latin typeface="Century Gothic"/>
                <a:ea typeface="Century Gothic"/>
                <a:cs typeface="Century Gothic"/>
                <a:sym typeface="Century Gothic"/>
              </a:rPr>
              <a:t>stating that he and all other </a:t>
            </a:r>
            <a:r>
              <a:rPr lang="en" sz="1300" b="1">
                <a:solidFill>
                  <a:schemeClr val="dk1"/>
                </a:solidFill>
                <a:latin typeface="Century Gothic"/>
                <a:ea typeface="Century Gothic"/>
                <a:cs typeface="Century Gothic"/>
                <a:sym typeface="Century Gothic"/>
              </a:rPr>
              <a:t>Americans of African ancestry, whether enslaved or free, could never be a citizen and therefore could not sue in federal court. </a:t>
            </a:r>
            <a:r>
              <a:rPr lang="en" sz="1300">
                <a:solidFill>
                  <a:schemeClr val="dk1"/>
                </a:solidFill>
                <a:latin typeface="Century Gothic"/>
                <a:ea typeface="Century Gothic"/>
                <a:cs typeface="Century Gothic"/>
                <a:sym typeface="Century Gothic"/>
              </a:rPr>
              <a:t> The ruling also said that the federal government could not prohibit slavery in the territories.  Northerners and Southern slaveholders were divided in their reactions to what is now seen as a infamous ruling. </a:t>
            </a:r>
            <a:endParaRPr sz="1600">
              <a:solidFill>
                <a:schemeClr val="dk1"/>
              </a:solidFill>
              <a:latin typeface="Century Gothic"/>
              <a:ea typeface="Century Gothic"/>
              <a:cs typeface="Century Gothic"/>
              <a:sym typeface="Century Gothic"/>
            </a:endParaRPr>
          </a:p>
        </p:txBody>
      </p:sp>
      <p:sp>
        <p:nvSpPr>
          <p:cNvPr id="96" name="Google Shape;96;p12"/>
          <p:cNvSpPr txBox="1"/>
          <p:nvPr/>
        </p:nvSpPr>
        <p:spPr>
          <a:xfrm>
            <a:off x="139075" y="4681400"/>
            <a:ext cx="7496400" cy="529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Directions:</a:t>
            </a:r>
            <a:r>
              <a:rPr lang="en" sz="1400" b="1"/>
              <a:t> Use the textbox below to answer the following items: </a:t>
            </a:r>
            <a:endParaRPr sz="1400" b="1"/>
          </a:p>
          <a:p>
            <a:pPr marL="0" lvl="0" indent="0" algn="l" rtl="0">
              <a:spcBef>
                <a:spcPts val="0"/>
              </a:spcBef>
              <a:spcAft>
                <a:spcPts val="0"/>
              </a:spcAft>
              <a:buClr>
                <a:schemeClr val="dk1"/>
              </a:buClr>
              <a:buSzPts val="1100"/>
              <a:buFont typeface="Arial"/>
              <a:buNone/>
            </a:pPr>
            <a:r>
              <a:rPr lang="en" sz="1250">
                <a:solidFill>
                  <a:schemeClr val="dk1"/>
                </a:solidFill>
              </a:rPr>
              <a:t>1. What trial increased the divisions in the United States?</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2.Explain the Dred Scott Case.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3. What was the result of the first court case?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4. What happened in the appeal case?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5. What happened after the appeal case AND what was the result of the Missouri Supreme Court?</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6. What was the ruling of the U.S. Supreme Court AND what was the reaction to the ruling?</a:t>
            </a:r>
            <a:endParaRPr sz="1250">
              <a:solidFill>
                <a:schemeClr val="dk1"/>
              </a:solidFill>
            </a:endParaRPr>
          </a:p>
          <a:p>
            <a:pPr marL="0" lvl="0" indent="0" algn="l" rtl="0">
              <a:spcBef>
                <a:spcPts val="0"/>
              </a:spcBef>
              <a:spcAft>
                <a:spcPts val="0"/>
              </a:spcAft>
              <a:buNone/>
            </a:pPr>
            <a:endParaRPr sz="1400"/>
          </a:p>
        </p:txBody>
      </p:sp>
      <p:sp>
        <p:nvSpPr>
          <p:cNvPr id="97" name="Google Shape;97;p12"/>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98" name="Google Shape;98;p12"/>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11">
  <p:cSld name="CUSTOM_33">
    <p:spTree>
      <p:nvGrpSpPr>
        <p:cNvPr id="1" name="Shape 99"/>
        <p:cNvGrpSpPr/>
        <p:nvPr/>
      </p:nvGrpSpPr>
      <p:grpSpPr>
        <a:xfrm>
          <a:off x="0" y="0"/>
          <a:ext cx="0" cy="0"/>
          <a:chOff x="0" y="0"/>
          <a:chExt cx="0" cy="0"/>
        </a:xfrm>
      </p:grpSpPr>
      <p:sp>
        <p:nvSpPr>
          <p:cNvPr id="100" name="Google Shape;100;p13"/>
          <p:cNvSpPr txBox="1"/>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pPr marL="0" lvl="0" indent="0" algn="r" rtl="0">
                <a:spcBef>
                  <a:spcPts val="0"/>
                </a:spcBef>
                <a:spcAft>
                  <a:spcPts val="0"/>
                </a:spcAft>
                <a:buNone/>
              </a:pPr>
              <a:t>‹#›</a:t>
            </a:fld>
            <a:endParaRPr sz="1000">
              <a:solidFill>
                <a:srgbClr val="595959"/>
              </a:solidFill>
            </a:endParaRPr>
          </a:p>
        </p:txBody>
      </p:sp>
      <p:pic>
        <p:nvPicPr>
          <p:cNvPr id="101" name="Google Shape;101;p13"/>
          <p:cNvPicPr preferRelativeResize="0"/>
          <p:nvPr/>
        </p:nvPicPr>
        <p:blipFill>
          <a:blip r:embed="rId2">
            <a:alphaModFix/>
          </a:blip>
          <a:stretch>
            <a:fillRect/>
          </a:stretch>
        </p:blipFill>
        <p:spPr>
          <a:xfrm>
            <a:off x="2000250" y="3934179"/>
            <a:ext cx="3857950" cy="2504725"/>
          </a:xfrm>
          <a:prstGeom prst="rect">
            <a:avLst/>
          </a:prstGeom>
          <a:noFill/>
          <a:ln>
            <a:noFill/>
          </a:ln>
        </p:spPr>
      </p:pic>
      <p:pic>
        <p:nvPicPr>
          <p:cNvPr id="102" name="Google Shape;102;p13"/>
          <p:cNvPicPr preferRelativeResize="0"/>
          <p:nvPr/>
        </p:nvPicPr>
        <p:blipFill>
          <a:blip r:embed="rId2">
            <a:alphaModFix/>
          </a:blip>
          <a:stretch>
            <a:fillRect/>
          </a:stretch>
        </p:blipFill>
        <p:spPr>
          <a:xfrm>
            <a:off x="3985325" y="6728175"/>
            <a:ext cx="3682775" cy="2391000"/>
          </a:xfrm>
          <a:prstGeom prst="rect">
            <a:avLst/>
          </a:prstGeom>
          <a:noFill/>
          <a:ln>
            <a:noFill/>
          </a:ln>
        </p:spPr>
      </p:pic>
      <p:pic>
        <p:nvPicPr>
          <p:cNvPr id="103" name="Google Shape;103;p13"/>
          <p:cNvPicPr preferRelativeResize="0"/>
          <p:nvPr/>
        </p:nvPicPr>
        <p:blipFill>
          <a:blip r:embed="rId2">
            <a:alphaModFix/>
          </a:blip>
          <a:stretch>
            <a:fillRect/>
          </a:stretch>
        </p:blipFill>
        <p:spPr>
          <a:xfrm>
            <a:off x="156451" y="6728175"/>
            <a:ext cx="3682775" cy="2391000"/>
          </a:xfrm>
          <a:prstGeom prst="rect">
            <a:avLst/>
          </a:prstGeom>
          <a:noFill/>
          <a:ln>
            <a:noFill/>
          </a:ln>
        </p:spPr>
      </p:pic>
      <p:sp>
        <p:nvSpPr>
          <p:cNvPr id="104" name="Google Shape;104;p13"/>
          <p:cNvSpPr txBox="1"/>
          <p:nvPr/>
        </p:nvSpPr>
        <p:spPr>
          <a:xfrm>
            <a:off x="2729075" y="3591275"/>
            <a:ext cx="24003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The Issue:</a:t>
            </a:r>
            <a:endParaRPr sz="1800" b="1">
              <a:latin typeface="Bree Serif"/>
              <a:ea typeface="Bree Serif"/>
              <a:cs typeface="Bree Serif"/>
              <a:sym typeface="Bree Serif"/>
            </a:endParaRPr>
          </a:p>
        </p:txBody>
      </p:sp>
      <p:sp>
        <p:nvSpPr>
          <p:cNvPr id="105" name="Google Shape;105;p13"/>
          <p:cNvSpPr txBox="1"/>
          <p:nvPr/>
        </p:nvSpPr>
        <p:spPr>
          <a:xfrm>
            <a:off x="881225" y="6362700"/>
            <a:ext cx="24003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The Ruling:</a:t>
            </a:r>
            <a:endParaRPr sz="1800" b="1">
              <a:latin typeface="Bree Serif"/>
              <a:ea typeface="Bree Serif"/>
              <a:cs typeface="Bree Serif"/>
              <a:sym typeface="Bree Serif"/>
            </a:endParaRPr>
          </a:p>
        </p:txBody>
      </p:sp>
      <p:sp>
        <p:nvSpPr>
          <p:cNvPr id="106" name="Google Shape;106;p13"/>
          <p:cNvSpPr txBox="1"/>
          <p:nvPr/>
        </p:nvSpPr>
        <p:spPr>
          <a:xfrm>
            <a:off x="4386425" y="6362700"/>
            <a:ext cx="24003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The Outcome:</a:t>
            </a:r>
            <a:endParaRPr sz="1800" b="1">
              <a:latin typeface="Bree Serif"/>
              <a:ea typeface="Bree Serif"/>
              <a:cs typeface="Bree Serif"/>
              <a:sym typeface="Bree Serif"/>
            </a:endParaRPr>
          </a:p>
        </p:txBody>
      </p:sp>
      <p:sp>
        <p:nvSpPr>
          <p:cNvPr id="107" name="Google Shape;107;p13"/>
          <p:cNvSpPr txBox="1"/>
          <p:nvPr/>
        </p:nvSpPr>
        <p:spPr>
          <a:xfrm rot="2231321">
            <a:off x="2537513" y="7305696"/>
            <a:ext cx="948975" cy="343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Ruling:</a:t>
            </a:r>
            <a:endParaRPr sz="1800" b="1">
              <a:latin typeface="Bree Serif"/>
              <a:ea typeface="Bree Serif"/>
              <a:cs typeface="Bree Serif"/>
              <a:sym typeface="Bree Serif"/>
            </a:endParaRPr>
          </a:p>
        </p:txBody>
      </p:sp>
      <p:sp>
        <p:nvSpPr>
          <p:cNvPr id="108" name="Google Shape;108;p13"/>
          <p:cNvSpPr txBox="1"/>
          <p:nvPr/>
        </p:nvSpPr>
        <p:spPr>
          <a:xfrm rot="2231321">
            <a:off x="6357038" y="7381893"/>
            <a:ext cx="948975" cy="3430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Bree Serif"/>
                <a:ea typeface="Bree Serif"/>
                <a:cs typeface="Bree Serif"/>
                <a:sym typeface="Bree Serif"/>
              </a:rPr>
              <a:t>Outcome:</a:t>
            </a:r>
            <a:endParaRPr sz="1200" b="1">
              <a:latin typeface="Bree Serif"/>
              <a:ea typeface="Bree Serif"/>
              <a:cs typeface="Bree Serif"/>
              <a:sym typeface="Bree Serif"/>
            </a:endParaRPr>
          </a:p>
        </p:txBody>
      </p:sp>
      <p:sp>
        <p:nvSpPr>
          <p:cNvPr id="109" name="Google Shape;109;p13"/>
          <p:cNvSpPr txBox="1"/>
          <p:nvPr/>
        </p:nvSpPr>
        <p:spPr>
          <a:xfrm rot="2479055">
            <a:off x="4529288" y="4543316"/>
            <a:ext cx="871966" cy="3428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Issue:</a:t>
            </a:r>
            <a:endParaRPr sz="1800" b="1">
              <a:latin typeface="Bree Serif"/>
              <a:ea typeface="Bree Serif"/>
              <a:cs typeface="Bree Serif"/>
              <a:sym typeface="Bree Serif"/>
            </a:endParaRPr>
          </a:p>
        </p:txBody>
      </p:sp>
      <p:pic>
        <p:nvPicPr>
          <p:cNvPr id="110" name="Google Shape;110;p13"/>
          <p:cNvPicPr preferRelativeResize="0"/>
          <p:nvPr/>
        </p:nvPicPr>
        <p:blipFill>
          <a:blip r:embed="rId3">
            <a:alphaModFix/>
          </a:blip>
          <a:stretch>
            <a:fillRect/>
          </a:stretch>
        </p:blipFill>
        <p:spPr>
          <a:xfrm>
            <a:off x="4505200" y="1214625"/>
            <a:ext cx="2643024" cy="1486699"/>
          </a:xfrm>
          <a:prstGeom prst="rect">
            <a:avLst/>
          </a:prstGeom>
          <a:noFill/>
          <a:ln>
            <a:noFill/>
          </a:ln>
        </p:spPr>
      </p:pic>
      <p:pic>
        <p:nvPicPr>
          <p:cNvPr id="111" name="Google Shape;111;p13"/>
          <p:cNvPicPr preferRelativeResize="0"/>
          <p:nvPr/>
        </p:nvPicPr>
        <p:blipFill>
          <a:blip r:embed="rId4">
            <a:alphaModFix/>
          </a:blip>
          <a:stretch>
            <a:fillRect/>
          </a:stretch>
        </p:blipFill>
        <p:spPr>
          <a:xfrm>
            <a:off x="1542147" y="1217235"/>
            <a:ext cx="1638625" cy="1090425"/>
          </a:xfrm>
          <a:prstGeom prst="rect">
            <a:avLst/>
          </a:prstGeom>
          <a:noFill/>
          <a:ln>
            <a:noFill/>
          </a:ln>
        </p:spPr>
      </p:pic>
      <p:sp>
        <p:nvSpPr>
          <p:cNvPr id="112" name="Google Shape;112;p13"/>
          <p:cNvSpPr txBox="1"/>
          <p:nvPr/>
        </p:nvSpPr>
        <p:spPr>
          <a:xfrm>
            <a:off x="1270850" y="2355813"/>
            <a:ext cx="2400300" cy="3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ree Serif"/>
                <a:ea typeface="Bree Serif"/>
                <a:cs typeface="Bree Serif"/>
                <a:sym typeface="Bree Serif"/>
              </a:rPr>
              <a:t>Supreme Court Case</a:t>
            </a:r>
            <a:endParaRPr sz="1800" b="1">
              <a:latin typeface="Bree Serif"/>
              <a:ea typeface="Bree Serif"/>
              <a:cs typeface="Bree Serif"/>
              <a:sym typeface="Bree Serif"/>
            </a:endParaRPr>
          </a:p>
        </p:txBody>
      </p:sp>
      <p:sp>
        <p:nvSpPr>
          <p:cNvPr id="113" name="Google Shape;113;p13"/>
          <p:cNvSpPr txBox="1"/>
          <p:nvPr/>
        </p:nvSpPr>
        <p:spPr>
          <a:xfrm>
            <a:off x="57425" y="2725800"/>
            <a:ext cx="7610700" cy="72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latin typeface="Luckiest Guy"/>
                <a:ea typeface="Luckiest Guy"/>
                <a:cs typeface="Luckiest Guy"/>
                <a:sym typeface="Luckiest Guy"/>
              </a:rPr>
              <a:t>SS8h5A </a:t>
            </a:r>
            <a:r>
              <a:rPr lang="en" sz="1800" b="1">
                <a:latin typeface="Bree Serif"/>
                <a:ea typeface="Bree Serif"/>
                <a:cs typeface="Bree Serif"/>
                <a:sym typeface="Bree Serif"/>
              </a:rPr>
              <a:t>Directions:</a:t>
            </a:r>
            <a:r>
              <a:rPr lang="en" sz="1800">
                <a:latin typeface="Bree Serif"/>
                <a:ea typeface="Bree Serif"/>
                <a:cs typeface="Bree Serif"/>
                <a:sym typeface="Bree Serif"/>
              </a:rPr>
              <a:t> Complete the suitcases with information regarding the </a:t>
            </a:r>
            <a:r>
              <a:rPr lang="en" sz="1800" b="1" u="sng">
                <a:latin typeface="Bree Serif"/>
                <a:ea typeface="Bree Serif"/>
                <a:cs typeface="Bree Serif"/>
                <a:sym typeface="Bree Serif"/>
              </a:rPr>
              <a:t>Dred Scott v. Sanford case.</a:t>
            </a:r>
            <a:r>
              <a:rPr lang="en" sz="1800" b="1">
                <a:latin typeface="Bree Serif"/>
                <a:ea typeface="Bree Serif"/>
                <a:cs typeface="Bree Serif"/>
                <a:sym typeface="Bree Serif"/>
              </a:rPr>
              <a:t> (The issue, the ruling, and the outcome.)</a:t>
            </a:r>
            <a:endParaRPr sz="1800" b="1">
              <a:latin typeface="Bree Serif"/>
              <a:ea typeface="Bree Serif"/>
              <a:cs typeface="Bree Serif"/>
              <a:sym typeface="Bree Serif"/>
            </a:endParaRPr>
          </a:p>
        </p:txBody>
      </p:sp>
      <p:sp>
        <p:nvSpPr>
          <p:cNvPr id="114" name="Google Shape;114;p13"/>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10</a:t>
            </a:r>
            <a:endParaRPr sz="1600" b="1">
              <a:latin typeface="Century Gothic"/>
              <a:ea typeface="Century Gothic"/>
              <a:cs typeface="Century Gothic"/>
              <a:sym typeface="Century Gothic"/>
            </a:endParaRPr>
          </a:p>
        </p:txBody>
      </p:sp>
      <p:sp>
        <p:nvSpPr>
          <p:cNvPr id="115" name="Google Shape;115;p13"/>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116" name="Google Shape;116;p13"/>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12">
  <p:cSld name="CUSTOM_35">
    <p:spTree>
      <p:nvGrpSpPr>
        <p:cNvPr id="1" name="Shape 117"/>
        <p:cNvGrpSpPr/>
        <p:nvPr/>
      </p:nvGrpSpPr>
      <p:grpSpPr>
        <a:xfrm>
          <a:off x="0" y="0"/>
          <a:ext cx="0" cy="0"/>
          <a:chOff x="0" y="0"/>
          <a:chExt cx="0" cy="0"/>
        </a:xfrm>
      </p:grpSpPr>
      <p:sp>
        <p:nvSpPr>
          <p:cNvPr id="118" name="Google Shape;118;p14"/>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11</a:t>
            </a:r>
            <a:endParaRPr sz="1600" b="1">
              <a:latin typeface="Century Gothic"/>
              <a:ea typeface="Century Gothic"/>
              <a:cs typeface="Century Gothic"/>
              <a:sym typeface="Century Gothic"/>
            </a:endParaRPr>
          </a:p>
        </p:txBody>
      </p:sp>
      <p:sp>
        <p:nvSpPr>
          <p:cNvPr id="119" name="Google Shape;119;p14"/>
          <p:cNvSpPr txBox="1"/>
          <p:nvPr/>
        </p:nvSpPr>
        <p:spPr>
          <a:xfrm>
            <a:off x="53350" y="1019500"/>
            <a:ext cx="7615500" cy="11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latin typeface="Century Gothic"/>
                <a:ea typeface="Century Gothic"/>
                <a:cs typeface="Century Gothic"/>
                <a:sym typeface="Century Gothic"/>
              </a:rPr>
              <a:t>A new political party formed </a:t>
            </a:r>
            <a:r>
              <a:rPr lang="en" sz="1300" b="1">
                <a:solidFill>
                  <a:schemeClr val="dk1"/>
                </a:solidFill>
                <a:latin typeface="Century Gothic"/>
                <a:ea typeface="Century Gothic"/>
                <a:cs typeface="Century Gothic"/>
                <a:sym typeface="Century Gothic"/>
              </a:rPr>
              <a:t>after the Dred Scott case</a:t>
            </a:r>
            <a:r>
              <a:rPr lang="en" sz="1300">
                <a:solidFill>
                  <a:schemeClr val="dk1"/>
                </a:solidFill>
                <a:latin typeface="Century Gothic"/>
                <a:ea typeface="Century Gothic"/>
                <a:cs typeface="Century Gothic"/>
                <a:sym typeface="Century Gothic"/>
              </a:rPr>
              <a:t>, called the Republican Party.  It took an anti-slavery position.  In the </a:t>
            </a:r>
            <a:r>
              <a:rPr lang="en" sz="1300" b="1">
                <a:solidFill>
                  <a:schemeClr val="dk1"/>
                </a:solidFill>
                <a:latin typeface="Century Gothic"/>
                <a:ea typeface="Century Gothic"/>
                <a:cs typeface="Century Gothic"/>
                <a:sym typeface="Century Gothic"/>
              </a:rPr>
              <a:t>1860 presidential election, its candidate</a:t>
            </a:r>
            <a:r>
              <a:rPr lang="en" sz="1300">
                <a:solidFill>
                  <a:schemeClr val="dk1"/>
                </a:solidFill>
                <a:latin typeface="Century Gothic"/>
                <a:ea typeface="Century Gothic"/>
                <a:cs typeface="Century Gothic"/>
                <a:sym typeface="Century Gothic"/>
              </a:rPr>
              <a:t> was Abraham Lincoln.  </a:t>
            </a:r>
            <a:r>
              <a:rPr lang="en" sz="1300" b="1">
                <a:solidFill>
                  <a:schemeClr val="dk1"/>
                </a:solidFill>
                <a:latin typeface="Century Gothic"/>
                <a:ea typeface="Century Gothic"/>
                <a:cs typeface="Century Gothic"/>
                <a:sym typeface="Century Gothic"/>
              </a:rPr>
              <a:t>He supported (1) </a:t>
            </a:r>
            <a:r>
              <a:rPr lang="en" sz="1300">
                <a:solidFill>
                  <a:schemeClr val="dk1"/>
                </a:solidFill>
                <a:latin typeface="Century Gothic"/>
                <a:ea typeface="Century Gothic"/>
                <a:cs typeface="Century Gothic"/>
                <a:sym typeface="Century Gothic"/>
              </a:rPr>
              <a:t>Dred Scott’s desire for freedom and said </a:t>
            </a:r>
            <a:r>
              <a:rPr lang="en" sz="1300" b="1">
                <a:solidFill>
                  <a:schemeClr val="dk1"/>
                </a:solidFill>
                <a:latin typeface="Century Gothic"/>
                <a:ea typeface="Century Gothic"/>
                <a:cs typeface="Century Gothic"/>
                <a:sym typeface="Century Gothic"/>
              </a:rPr>
              <a:t>(2) </a:t>
            </a:r>
            <a:r>
              <a:rPr lang="en" sz="1300">
                <a:solidFill>
                  <a:schemeClr val="dk1"/>
                </a:solidFill>
                <a:latin typeface="Century Gothic"/>
                <a:ea typeface="Century Gothic"/>
                <a:cs typeface="Century Gothic"/>
                <a:sym typeface="Century Gothic"/>
              </a:rPr>
              <a:t>he would try to end the spread of slavery.  Lincoln won</a:t>
            </a:r>
            <a:r>
              <a:rPr lang="en" sz="1300" b="1">
                <a:solidFill>
                  <a:schemeClr val="dk1"/>
                </a:solidFill>
                <a:latin typeface="Century Gothic"/>
                <a:ea typeface="Century Gothic"/>
                <a:cs typeface="Century Gothic"/>
                <a:sym typeface="Century Gothic"/>
              </a:rPr>
              <a:t> the election in November 1860,</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without the support of the southern states</a:t>
            </a:r>
            <a:r>
              <a:rPr lang="en" sz="1300">
                <a:solidFill>
                  <a:schemeClr val="dk1"/>
                </a:solidFill>
                <a:latin typeface="Century Gothic"/>
                <a:ea typeface="Century Gothic"/>
                <a:cs typeface="Century Gothic"/>
                <a:sym typeface="Century Gothic"/>
              </a:rPr>
              <a:t>.</a:t>
            </a:r>
            <a:endParaRPr sz="1600">
              <a:solidFill>
                <a:schemeClr val="dk1"/>
              </a:solidFill>
              <a:latin typeface="Century Gothic"/>
              <a:ea typeface="Century Gothic"/>
              <a:cs typeface="Century Gothic"/>
              <a:sym typeface="Century Gothic"/>
            </a:endParaRPr>
          </a:p>
        </p:txBody>
      </p:sp>
      <p:sp>
        <p:nvSpPr>
          <p:cNvPr id="120" name="Google Shape;120;p14"/>
          <p:cNvSpPr txBox="1"/>
          <p:nvPr/>
        </p:nvSpPr>
        <p:spPr>
          <a:xfrm>
            <a:off x="139075" y="4681400"/>
            <a:ext cx="7496400" cy="529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Directions:</a:t>
            </a:r>
            <a:r>
              <a:rPr lang="en" sz="1400" b="1"/>
              <a:t> Use the textbox below to answer the following items: </a:t>
            </a:r>
            <a:endParaRPr sz="1400" b="1"/>
          </a:p>
          <a:p>
            <a:pPr marL="0" lvl="0" indent="0" algn="l" rtl="0">
              <a:spcBef>
                <a:spcPts val="0"/>
              </a:spcBef>
              <a:spcAft>
                <a:spcPts val="0"/>
              </a:spcAft>
              <a:buClr>
                <a:schemeClr val="dk1"/>
              </a:buClr>
              <a:buSzPts val="1100"/>
              <a:buFont typeface="Arial"/>
              <a:buNone/>
            </a:pPr>
            <a:r>
              <a:rPr lang="en" sz="1250">
                <a:solidFill>
                  <a:schemeClr val="dk1"/>
                </a:solidFill>
              </a:rPr>
              <a:t>1.  What formed after the Dred Scott case AND what was it called?  </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2. What position did they take?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3. Who was the candidate in the Election of 1860?</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4. What two things did the candidate support?</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5. Who won the Election of 1860 AND what did he NOT have?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6. How many of the electoral college votes did the candidate have?</a:t>
            </a:r>
            <a:endParaRPr sz="1250">
              <a:solidFill>
                <a:schemeClr val="dk1"/>
              </a:solidFill>
            </a:endParaRPr>
          </a:p>
          <a:p>
            <a:pPr marL="0" lvl="0" indent="0" algn="l" rtl="0">
              <a:spcBef>
                <a:spcPts val="0"/>
              </a:spcBef>
              <a:spcAft>
                <a:spcPts val="0"/>
              </a:spcAft>
              <a:buNone/>
            </a:pPr>
            <a:endParaRPr sz="1400"/>
          </a:p>
        </p:txBody>
      </p:sp>
      <p:sp>
        <p:nvSpPr>
          <p:cNvPr id="121" name="Google Shape;121;p14"/>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122" name="Google Shape;122;p14"/>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graphicFrame>
        <p:nvGraphicFramePr>
          <p:cNvPr id="123" name="Google Shape;123;p14"/>
          <p:cNvGraphicFramePr/>
          <p:nvPr/>
        </p:nvGraphicFramePr>
        <p:xfrm>
          <a:off x="295900" y="2171700"/>
          <a:ext cx="7196550" cy="2377260"/>
        </p:xfrm>
        <a:graphic>
          <a:graphicData uri="http://schemas.openxmlformats.org/drawingml/2006/table">
            <a:tbl>
              <a:tblPr>
                <a:noFill/>
                <a:tableStyleId>{B23D3676-908A-447A-A5B2-8C08C7D989BC}</a:tableStyleId>
              </a:tblPr>
              <a:tblGrid>
                <a:gridCol w="2398850">
                  <a:extLst>
                    <a:ext uri="{9D8B030D-6E8A-4147-A177-3AD203B41FA5}">
                      <a16:colId xmlns:a16="http://schemas.microsoft.com/office/drawing/2014/main" val="20000"/>
                    </a:ext>
                  </a:extLst>
                </a:gridCol>
                <a:gridCol w="2398850">
                  <a:extLst>
                    <a:ext uri="{9D8B030D-6E8A-4147-A177-3AD203B41FA5}">
                      <a16:colId xmlns:a16="http://schemas.microsoft.com/office/drawing/2014/main" val="20001"/>
                    </a:ext>
                  </a:extLst>
                </a:gridCol>
                <a:gridCol w="2398850">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en" b="1"/>
                        <a:t>Final Results, Election of 1860</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t>Candidate</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Party</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b="1"/>
                        <a:t>Electoral College Votes</a:t>
                      </a:r>
                      <a:endParaRPr b="1"/>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Abraham Lincoln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Republican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180</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John C. Breckinridge</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Southern Democrat</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72</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John Bell </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Constitutional Union</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39</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Stephen A. Douglas</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Democratic</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12</a:t>
                      </a:r>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13">
  <p:cSld name="CUSTOM_36">
    <p:spTree>
      <p:nvGrpSpPr>
        <p:cNvPr id="1" name="Shape 124"/>
        <p:cNvGrpSpPr/>
        <p:nvPr/>
      </p:nvGrpSpPr>
      <p:grpSpPr>
        <a:xfrm>
          <a:off x="0" y="0"/>
          <a:ext cx="0" cy="0"/>
          <a:chOff x="0" y="0"/>
          <a:chExt cx="0" cy="0"/>
        </a:xfrm>
      </p:grpSpPr>
      <p:sp>
        <p:nvSpPr>
          <p:cNvPr id="125" name="Google Shape;125;p15"/>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12</a:t>
            </a:r>
            <a:endParaRPr sz="1600" b="1">
              <a:latin typeface="Century Gothic"/>
              <a:ea typeface="Century Gothic"/>
              <a:cs typeface="Century Gothic"/>
              <a:sym typeface="Century Gothic"/>
            </a:endParaRPr>
          </a:p>
        </p:txBody>
      </p:sp>
      <p:sp>
        <p:nvSpPr>
          <p:cNvPr id="126" name="Google Shape;126;p15"/>
          <p:cNvSpPr txBox="1"/>
          <p:nvPr/>
        </p:nvSpPr>
        <p:spPr>
          <a:xfrm>
            <a:off x="53350" y="1095700"/>
            <a:ext cx="7615500" cy="194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dk1"/>
                </a:solidFill>
                <a:latin typeface="Century Gothic"/>
                <a:ea typeface="Century Gothic"/>
                <a:cs typeface="Century Gothic"/>
                <a:sym typeface="Century Gothic"/>
              </a:rPr>
              <a:t>Lincoln’s victory caused</a:t>
            </a:r>
            <a:r>
              <a:rPr lang="en" sz="1300">
                <a:solidFill>
                  <a:schemeClr val="dk1"/>
                </a:solidFill>
                <a:latin typeface="Century Gothic"/>
                <a:ea typeface="Century Gothic"/>
                <a:cs typeface="Century Gothic"/>
                <a:sym typeface="Century Gothic"/>
              </a:rPr>
              <a:t> the southern states to hold conventions on secession.  South Carolina was </a:t>
            </a:r>
            <a:r>
              <a:rPr lang="en" sz="1300" b="1">
                <a:solidFill>
                  <a:schemeClr val="dk1"/>
                </a:solidFill>
                <a:latin typeface="Century Gothic"/>
                <a:ea typeface="Century Gothic"/>
                <a:cs typeface="Century Gothic"/>
                <a:sym typeface="Century Gothic"/>
              </a:rPr>
              <a:t>the first state to vote for secession. </a:t>
            </a:r>
            <a:r>
              <a:rPr lang="en" sz="1300">
                <a:solidFill>
                  <a:schemeClr val="dk1"/>
                </a:solidFill>
                <a:latin typeface="Century Gothic"/>
                <a:ea typeface="Century Gothic"/>
                <a:cs typeface="Century Gothic"/>
                <a:sym typeface="Century Gothic"/>
              </a:rPr>
              <a:t> </a:t>
            </a:r>
            <a:r>
              <a:rPr lang="en" sz="1300" b="1">
                <a:solidFill>
                  <a:schemeClr val="dk1"/>
                </a:solidFill>
                <a:latin typeface="Century Gothic"/>
                <a:ea typeface="Century Gothic"/>
                <a:cs typeface="Century Gothic"/>
                <a:sym typeface="Century Gothic"/>
              </a:rPr>
              <a:t>The Georgia Secession Convention was held in 1861, in Milledgeville. </a:t>
            </a:r>
            <a:r>
              <a:rPr lang="en" sz="1300">
                <a:solidFill>
                  <a:schemeClr val="dk1"/>
                </a:solidFill>
                <a:latin typeface="Century Gothic"/>
                <a:ea typeface="Century Gothic"/>
                <a:cs typeface="Century Gothic"/>
                <a:sym typeface="Century Gothic"/>
              </a:rPr>
              <a:t> It was the fifth southern state to hold such a convention.  The power and rights of states versus the federal government were debated.  Some Georgia leaders, such as Alexander Stephens, called for the South to remain loyal to the Union and voted against secession.  However,</a:t>
            </a:r>
            <a:r>
              <a:rPr lang="en" sz="1300" b="1">
                <a:solidFill>
                  <a:schemeClr val="dk1"/>
                </a:solidFill>
                <a:latin typeface="Century Gothic"/>
                <a:ea typeface="Century Gothic"/>
                <a:cs typeface="Century Gothic"/>
                <a:sym typeface="Century Gothic"/>
              </a:rPr>
              <a:t> Georgia voted to secede from the Union</a:t>
            </a:r>
            <a:r>
              <a:rPr lang="en" sz="1300">
                <a:solidFill>
                  <a:schemeClr val="dk1"/>
                </a:solidFill>
                <a:latin typeface="Century Gothic"/>
                <a:ea typeface="Century Gothic"/>
                <a:cs typeface="Century Gothic"/>
                <a:sym typeface="Century Gothic"/>
              </a:rPr>
              <a:t>.  On January 19, 1861, Georgia officially seceded from the United States.  </a:t>
            </a:r>
            <a:r>
              <a:rPr lang="en" sz="1300" b="1">
                <a:solidFill>
                  <a:schemeClr val="dk1"/>
                </a:solidFill>
                <a:latin typeface="Century Gothic"/>
                <a:ea typeface="Century Gothic"/>
                <a:cs typeface="Century Gothic"/>
                <a:sym typeface="Century Gothic"/>
              </a:rPr>
              <a:t>Georgians participated in the creation of the new southern Confederate government, including Stephens, who served as the vice president in the new government.</a:t>
            </a:r>
            <a:endParaRPr sz="1600">
              <a:solidFill>
                <a:schemeClr val="dk1"/>
              </a:solidFill>
              <a:latin typeface="Century Gothic"/>
              <a:ea typeface="Century Gothic"/>
              <a:cs typeface="Century Gothic"/>
              <a:sym typeface="Century Gothic"/>
            </a:endParaRPr>
          </a:p>
        </p:txBody>
      </p:sp>
      <p:sp>
        <p:nvSpPr>
          <p:cNvPr id="127" name="Google Shape;127;p15"/>
          <p:cNvSpPr txBox="1"/>
          <p:nvPr/>
        </p:nvSpPr>
        <p:spPr>
          <a:xfrm>
            <a:off x="139075" y="4681400"/>
            <a:ext cx="7496400" cy="529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t>Directions:</a:t>
            </a:r>
            <a:r>
              <a:rPr lang="en" sz="1400" b="1"/>
              <a:t> Use the textbox below to answer the following items: </a:t>
            </a:r>
            <a:endParaRPr sz="1400" b="1"/>
          </a:p>
          <a:p>
            <a:pPr marL="0" lvl="0" indent="0" algn="l" rtl="0">
              <a:spcBef>
                <a:spcPts val="0"/>
              </a:spcBef>
              <a:spcAft>
                <a:spcPts val="0"/>
              </a:spcAft>
              <a:buClr>
                <a:schemeClr val="dk1"/>
              </a:buClr>
              <a:buSzPts val="1100"/>
              <a:buFont typeface="Arial"/>
              <a:buNone/>
            </a:pPr>
            <a:r>
              <a:rPr lang="en" sz="1250">
                <a:solidFill>
                  <a:schemeClr val="dk1"/>
                </a:solidFill>
              </a:rPr>
              <a:t>1. What did Lincoln’s victory cause?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2. Who was the first state to vote for secession?</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3. When was the Georgia Secession Convention was held in Milledgeville?</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4.Stephen Alexander tried to convince Georgia to stay with the Union, what happened instead?</a:t>
            </a: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endParaRPr sz="1250">
              <a:solidFill>
                <a:schemeClr val="dk1"/>
              </a:solidFill>
            </a:endParaRPr>
          </a:p>
          <a:p>
            <a:pPr marL="0" lvl="0" indent="0" algn="l" rtl="0">
              <a:spcBef>
                <a:spcPts val="0"/>
              </a:spcBef>
              <a:spcAft>
                <a:spcPts val="0"/>
              </a:spcAft>
              <a:buClr>
                <a:schemeClr val="dk1"/>
              </a:buClr>
              <a:buSzPts val="1100"/>
              <a:buFont typeface="Arial"/>
              <a:buNone/>
            </a:pPr>
            <a:r>
              <a:rPr lang="en" sz="1250">
                <a:solidFill>
                  <a:schemeClr val="dk1"/>
                </a:solidFill>
              </a:rPr>
              <a:t>5. Georgia played a role in forming the southern states new government, who was the Vice President?</a:t>
            </a:r>
            <a:endParaRPr sz="1250">
              <a:solidFill>
                <a:schemeClr val="dk1"/>
              </a:solidFill>
            </a:endParaRPr>
          </a:p>
          <a:p>
            <a:pPr marL="0" lvl="0" indent="0" algn="l" rtl="0">
              <a:spcBef>
                <a:spcPts val="0"/>
              </a:spcBef>
              <a:spcAft>
                <a:spcPts val="0"/>
              </a:spcAft>
              <a:buNone/>
            </a:pPr>
            <a:endParaRPr sz="1400"/>
          </a:p>
        </p:txBody>
      </p:sp>
      <p:sp>
        <p:nvSpPr>
          <p:cNvPr id="128" name="Google Shape;128;p15"/>
          <p:cNvSpPr txBox="1"/>
          <p:nvPr/>
        </p:nvSpPr>
        <p:spPr>
          <a:xfrm>
            <a:off x="54889" y="6456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129" name="Google Shape;129;p15"/>
          <p:cNvSpPr/>
          <p:nvPr/>
        </p:nvSpPr>
        <p:spPr>
          <a:xfrm>
            <a:off x="2794450" y="111476"/>
            <a:ext cx="2238402" cy="534227"/>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pic>
        <p:nvPicPr>
          <p:cNvPr id="130" name="Google Shape;130;p15"/>
          <p:cNvPicPr preferRelativeResize="0"/>
          <p:nvPr/>
        </p:nvPicPr>
        <p:blipFill rotWithShape="1">
          <a:blip r:embed="rId2">
            <a:alphaModFix/>
          </a:blip>
          <a:srcRect l="3637" t="7725" r="6547" b="6437"/>
          <a:stretch/>
        </p:blipFill>
        <p:spPr>
          <a:xfrm>
            <a:off x="2790351" y="3043600"/>
            <a:ext cx="1928579" cy="1561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14">
  <p:cSld name="CUSTOM_37">
    <p:spTree>
      <p:nvGrpSpPr>
        <p:cNvPr id="1" name="Shape 131"/>
        <p:cNvGrpSpPr/>
        <p:nvPr/>
      </p:nvGrpSpPr>
      <p:grpSpPr>
        <a:xfrm>
          <a:off x="0" y="0"/>
          <a:ext cx="0" cy="0"/>
          <a:chOff x="0" y="0"/>
          <a:chExt cx="0" cy="0"/>
        </a:xfrm>
      </p:grpSpPr>
      <p:sp>
        <p:nvSpPr>
          <p:cNvPr id="132" name="Google Shape;132;p16"/>
          <p:cNvSpPr txBox="1"/>
          <p:nvPr/>
        </p:nvSpPr>
        <p:spPr>
          <a:xfrm>
            <a:off x="3886200" y="1544100"/>
            <a:ext cx="3486600" cy="817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133" name="Google Shape;133;p16"/>
          <p:cNvSpPr txBox="1"/>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595959"/>
                </a:solidFill>
              </a:rPr>
              <a:pPr marL="0" lvl="0" indent="0" algn="r" rtl="0">
                <a:spcBef>
                  <a:spcPts val="0"/>
                </a:spcBef>
                <a:spcAft>
                  <a:spcPts val="0"/>
                </a:spcAft>
                <a:buNone/>
              </a:pPr>
              <a:t>‹#›</a:t>
            </a:fld>
            <a:endParaRPr sz="1000">
              <a:solidFill>
                <a:srgbClr val="595959"/>
              </a:solidFill>
            </a:endParaRPr>
          </a:p>
        </p:txBody>
      </p:sp>
      <p:sp>
        <p:nvSpPr>
          <p:cNvPr id="134" name="Google Shape;134;p16"/>
          <p:cNvSpPr txBox="1"/>
          <p:nvPr/>
        </p:nvSpPr>
        <p:spPr>
          <a:xfrm>
            <a:off x="452400" y="9587175"/>
            <a:ext cx="1053000" cy="30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999999"/>
                </a:solidFill>
              </a:rPr>
              <a:t>©</a:t>
            </a:r>
            <a:r>
              <a:rPr lang="en" sz="900" b="1">
                <a:solidFill>
                  <a:srgbClr val="999999"/>
                </a:solidFill>
              </a:rPr>
              <a:t>Rachel Wells</a:t>
            </a:r>
            <a:endParaRPr sz="1400">
              <a:solidFill>
                <a:srgbClr val="999999"/>
              </a:solidFill>
            </a:endParaRPr>
          </a:p>
        </p:txBody>
      </p:sp>
      <p:graphicFrame>
        <p:nvGraphicFramePr>
          <p:cNvPr id="135" name="Google Shape;135;p16"/>
          <p:cNvGraphicFramePr/>
          <p:nvPr/>
        </p:nvGraphicFramePr>
        <p:xfrm>
          <a:off x="157125" y="937088"/>
          <a:ext cx="7510975" cy="9079275"/>
        </p:xfrm>
        <a:graphic>
          <a:graphicData uri="http://schemas.openxmlformats.org/drawingml/2006/table">
            <a:tbl>
              <a:tblPr>
                <a:noFill/>
                <a:tableStyleId>{B23D3676-908A-447A-A5B2-8C08C7D989BC}</a:tableStyleId>
              </a:tblPr>
              <a:tblGrid>
                <a:gridCol w="1329050">
                  <a:extLst>
                    <a:ext uri="{9D8B030D-6E8A-4147-A177-3AD203B41FA5}">
                      <a16:colId xmlns:a16="http://schemas.microsoft.com/office/drawing/2014/main" val="20000"/>
                    </a:ext>
                  </a:extLst>
                </a:gridCol>
                <a:gridCol w="6181925">
                  <a:extLst>
                    <a:ext uri="{9D8B030D-6E8A-4147-A177-3AD203B41FA5}">
                      <a16:colId xmlns:a16="http://schemas.microsoft.com/office/drawing/2014/main" val="20001"/>
                    </a:ext>
                  </a:extLst>
                </a:gridCol>
              </a:tblGrid>
              <a:tr h="1690475">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2857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EFEFEF"/>
                    </a:solidFill>
                  </a:tcPr>
                </a:tc>
                <a:tc>
                  <a:txBody>
                    <a:bodyPr/>
                    <a:lstStyle/>
                    <a:p>
                      <a:pPr marL="0" lvl="0" indent="0" algn="l" rtl="0">
                        <a:spcBef>
                          <a:spcPts val="0"/>
                        </a:spcBef>
                        <a:spcAft>
                          <a:spcPts val="0"/>
                        </a:spcAft>
                        <a:buNone/>
                      </a:pPr>
                      <a:r>
                        <a:rPr lang="en" sz="2600">
                          <a:latin typeface="Luckiest Guy"/>
                          <a:ea typeface="Luckiest Guy"/>
                          <a:cs typeface="Luckiest Guy"/>
                          <a:sym typeface="Luckiest Guy"/>
                        </a:rPr>
                        <a:t>Compromise of 1850</a:t>
                      </a:r>
                      <a:endParaRPr sz="2600">
                        <a:latin typeface="Luckiest Guy"/>
                        <a:ea typeface="Luckiest Guy"/>
                        <a:cs typeface="Luckiest Guy"/>
                        <a:sym typeface="Luckiest Gu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22975">
                <a:tc rowSpan="4">
                  <a:txBody>
                    <a:bodyPr/>
                    <a:lstStyle/>
                    <a:p>
                      <a:pPr marL="0" lvl="0" indent="0" algn="l" rtl="0">
                        <a:spcBef>
                          <a:spcPts val="0"/>
                        </a:spcBef>
                        <a:spcAft>
                          <a:spcPts val="0"/>
                        </a:spcAft>
                        <a:buNone/>
                      </a:pPr>
                      <a:endParaRPr/>
                    </a:p>
                  </a:txBody>
                  <a:tcPr marL="91425" marR="91425" marT="91425" marB="91425">
                    <a:lnR w="2857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solidFill>
                      <a:srgbClr val="EFEFEF"/>
                    </a:solidFill>
                  </a:tcPr>
                </a:tc>
                <a:tc>
                  <a:txBody>
                    <a:bodyPr/>
                    <a:lstStyle/>
                    <a:p>
                      <a:pPr marL="0" lvl="0" indent="0" algn="l" rtl="0">
                        <a:spcBef>
                          <a:spcPts val="0"/>
                        </a:spcBef>
                        <a:spcAft>
                          <a:spcPts val="0"/>
                        </a:spcAft>
                        <a:buNone/>
                      </a:pPr>
                      <a:r>
                        <a:rPr lang="en" sz="2200" b="1">
                          <a:latin typeface="Bungee Shade"/>
                          <a:ea typeface="Bungee Shade"/>
                          <a:cs typeface="Bungee Shade"/>
                          <a:sym typeface="Bungee Shade"/>
                        </a:rPr>
                        <a:t>Georgia Platform</a:t>
                      </a:r>
                      <a:endParaRPr sz="2200" b="1">
                        <a:latin typeface="Bungee Shade"/>
                        <a:ea typeface="Bungee Shade"/>
                        <a:cs typeface="Bungee Shade"/>
                        <a:sym typeface="Bungee Shade"/>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43750">
                <a:tc vMerge="1">
                  <a:txBody>
                    <a:bodyPr/>
                    <a:lstStyle/>
                    <a:p>
                      <a:endParaRPr lang="en-US"/>
                    </a:p>
                  </a:txBody>
                  <a:tcPr/>
                </a:tc>
                <a:tc>
                  <a:txBody>
                    <a:bodyPr/>
                    <a:lstStyle/>
                    <a:p>
                      <a:pPr marL="0" lvl="0" indent="0" algn="l" rtl="0">
                        <a:spcBef>
                          <a:spcPts val="0"/>
                        </a:spcBef>
                        <a:spcAft>
                          <a:spcPts val="0"/>
                        </a:spcAft>
                        <a:buNone/>
                      </a:pPr>
                      <a:r>
                        <a:rPr lang="en" sz="3300">
                          <a:latin typeface="Lobster"/>
                          <a:ea typeface="Lobster"/>
                          <a:cs typeface="Lobster"/>
                          <a:sym typeface="Lobster"/>
                        </a:rPr>
                        <a:t>Dred Scott Case</a:t>
                      </a:r>
                      <a:endParaRPr sz="3300">
                        <a:latin typeface="Lobster"/>
                        <a:ea typeface="Lobster"/>
                        <a:cs typeface="Lobster"/>
                        <a:sym typeface="Lobster"/>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779325">
                <a:tc vMerge="1">
                  <a:txBody>
                    <a:bodyPr/>
                    <a:lstStyle/>
                    <a:p>
                      <a:endParaRPr lang="en-US"/>
                    </a:p>
                  </a:txBody>
                  <a:tcPr/>
                </a:tc>
                <a:tc>
                  <a:txBody>
                    <a:bodyPr/>
                    <a:lstStyle/>
                    <a:p>
                      <a:pPr marL="0" lvl="0" indent="0" algn="l" rtl="0">
                        <a:spcBef>
                          <a:spcPts val="0"/>
                        </a:spcBef>
                        <a:spcAft>
                          <a:spcPts val="0"/>
                        </a:spcAft>
                        <a:buNone/>
                      </a:pPr>
                      <a:r>
                        <a:rPr lang="en" sz="2800">
                          <a:latin typeface="Permanent Marker"/>
                          <a:ea typeface="Permanent Marker"/>
                          <a:cs typeface="Permanent Marker"/>
                          <a:sym typeface="Permanent Marker"/>
                        </a:rPr>
                        <a:t>Election of 1860</a:t>
                      </a:r>
                      <a:endParaRPr sz="2800">
                        <a:latin typeface="Permanent Marker"/>
                        <a:ea typeface="Permanent Marker"/>
                        <a:cs typeface="Permanent Marker"/>
                        <a:sym typeface="Permanent Marker"/>
                      </a:endParaRPr>
                    </a:p>
                    <a:p>
                      <a:pPr marL="0" lvl="0" indent="0" algn="l" rtl="0">
                        <a:spcBef>
                          <a:spcPts val="0"/>
                        </a:spcBef>
                        <a:spcAft>
                          <a:spcPts val="0"/>
                        </a:spcAft>
                        <a:buNone/>
                      </a:pPr>
                      <a:r>
                        <a:rPr lang="en" sz="4000">
                          <a:latin typeface="Luckiest Guy"/>
                          <a:ea typeface="Luckiest Guy"/>
                          <a:cs typeface="Luckiest Guy"/>
                          <a:sym typeface="Luckiest Guy"/>
                        </a:rPr>
                        <a:t> </a:t>
                      </a:r>
                      <a:endParaRPr sz="4000">
                        <a:latin typeface="Luckiest Guy"/>
                        <a:ea typeface="Luckiest Guy"/>
                        <a:cs typeface="Luckiest Guy"/>
                        <a:sym typeface="Luckiest Guy"/>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42750">
                <a:tc vMerge="1">
                  <a:txBody>
                    <a:bodyPr/>
                    <a:lstStyle/>
                    <a:p>
                      <a:endParaRPr lang="en-US"/>
                    </a:p>
                  </a:txBody>
                  <a:tcPr/>
                </a:tc>
                <a:tc>
                  <a:txBody>
                    <a:bodyPr/>
                    <a:lstStyle/>
                    <a:p>
                      <a:pPr marL="0" lvl="0" indent="0" algn="l" rtl="0">
                        <a:spcBef>
                          <a:spcPts val="0"/>
                        </a:spcBef>
                        <a:spcAft>
                          <a:spcPts val="0"/>
                        </a:spcAft>
                        <a:buNone/>
                      </a:pPr>
                      <a:r>
                        <a:rPr lang="en" sz="2700" b="1">
                          <a:latin typeface="Jacques Francois Shadow"/>
                          <a:ea typeface="Jacques Francois Shadow"/>
                          <a:cs typeface="Jacques Francois Shadow"/>
                          <a:sym typeface="Jacques Francois Shadow"/>
                        </a:rPr>
                        <a:t>Georgia’s Secession</a:t>
                      </a:r>
                      <a:endParaRPr sz="2700" b="1">
                        <a:latin typeface="Jacques Francois Shadow"/>
                        <a:ea typeface="Jacques Francois Shadow"/>
                        <a:cs typeface="Jacques Francois Shadow"/>
                        <a:sym typeface="Jacques Francois Shadow"/>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6" name="Google Shape;136;p16"/>
          <p:cNvSpPr/>
          <p:nvPr/>
        </p:nvSpPr>
        <p:spPr>
          <a:xfrm rot="-5400000">
            <a:off x="-3505334" y="5003317"/>
            <a:ext cx="8575597" cy="945875"/>
          </a:xfrm>
          <a:prstGeom prst="rect">
            <a:avLst/>
          </a:prstGeom>
        </p:spPr>
        <p:txBody>
          <a:bodyPr>
            <a:prstTxWarp prst="textPlain">
              <a:avLst/>
            </a:prstTxWarp>
          </a:bodyPr>
          <a:lstStyle/>
          <a:p>
            <a:pPr lvl="0" algn="ctr"/>
            <a:r>
              <a:rPr sz="1400" b="0" i="0">
                <a:ln w="28575" cap="flat" cmpd="sng">
                  <a:solidFill>
                    <a:srgbClr val="000000"/>
                  </a:solidFill>
                  <a:prstDash val="solid"/>
                  <a:round/>
                  <a:headEnd type="none" w="sm" len="sm"/>
                  <a:tailEnd type="none" w="sm" len="sm"/>
                </a:ln>
                <a:solidFill>
                  <a:srgbClr val="000000">
                    <a:alpha val="0"/>
                  </a:srgbClr>
                </a:solidFill>
                <a:latin typeface="Bree Serif"/>
              </a:rPr>
              <a:t>Events Leading to the Civil War</a:t>
            </a:r>
          </a:p>
        </p:txBody>
      </p:sp>
      <p:pic>
        <p:nvPicPr>
          <p:cNvPr id="137" name="Google Shape;137;p16"/>
          <p:cNvPicPr preferRelativeResize="0"/>
          <p:nvPr/>
        </p:nvPicPr>
        <p:blipFill>
          <a:blip r:embed="rId2">
            <a:alphaModFix/>
          </a:blip>
          <a:stretch>
            <a:fillRect/>
          </a:stretch>
        </p:blipFill>
        <p:spPr>
          <a:xfrm>
            <a:off x="6204350" y="1001100"/>
            <a:ext cx="1362300" cy="907044"/>
          </a:xfrm>
          <a:prstGeom prst="rect">
            <a:avLst/>
          </a:prstGeom>
          <a:noFill/>
          <a:ln>
            <a:noFill/>
          </a:ln>
        </p:spPr>
      </p:pic>
      <p:pic>
        <p:nvPicPr>
          <p:cNvPr id="138" name="Google Shape;138;p16"/>
          <p:cNvPicPr preferRelativeResize="0"/>
          <p:nvPr/>
        </p:nvPicPr>
        <p:blipFill rotWithShape="1">
          <a:blip r:embed="rId3">
            <a:alphaModFix/>
          </a:blip>
          <a:srcRect b="49690"/>
          <a:stretch/>
        </p:blipFill>
        <p:spPr>
          <a:xfrm>
            <a:off x="6161000" y="2718024"/>
            <a:ext cx="1449000" cy="981100"/>
          </a:xfrm>
          <a:prstGeom prst="rect">
            <a:avLst/>
          </a:prstGeom>
          <a:noFill/>
          <a:ln>
            <a:noFill/>
          </a:ln>
        </p:spPr>
      </p:pic>
      <p:pic>
        <p:nvPicPr>
          <p:cNvPr id="139" name="Google Shape;139;p16"/>
          <p:cNvPicPr preferRelativeResize="0"/>
          <p:nvPr/>
        </p:nvPicPr>
        <p:blipFill>
          <a:blip r:embed="rId4">
            <a:alphaModFix/>
          </a:blip>
          <a:stretch>
            <a:fillRect/>
          </a:stretch>
        </p:blipFill>
        <p:spPr>
          <a:xfrm>
            <a:off x="6342649" y="4660099"/>
            <a:ext cx="1238100" cy="823900"/>
          </a:xfrm>
          <a:prstGeom prst="rect">
            <a:avLst/>
          </a:prstGeom>
          <a:noFill/>
          <a:ln>
            <a:noFill/>
          </a:ln>
        </p:spPr>
      </p:pic>
      <p:pic>
        <p:nvPicPr>
          <p:cNvPr id="140" name="Google Shape;140;p16"/>
          <p:cNvPicPr preferRelativeResize="0"/>
          <p:nvPr/>
        </p:nvPicPr>
        <p:blipFill>
          <a:blip r:embed="rId5">
            <a:alphaModFix/>
          </a:blip>
          <a:stretch>
            <a:fillRect/>
          </a:stretch>
        </p:blipFill>
        <p:spPr>
          <a:xfrm>
            <a:off x="6161000" y="6465054"/>
            <a:ext cx="1449000" cy="844189"/>
          </a:xfrm>
          <a:prstGeom prst="rect">
            <a:avLst/>
          </a:prstGeom>
          <a:noFill/>
          <a:ln>
            <a:noFill/>
          </a:ln>
        </p:spPr>
      </p:pic>
      <p:pic>
        <p:nvPicPr>
          <p:cNvPr id="141" name="Google Shape;141;p16"/>
          <p:cNvPicPr preferRelativeResize="0"/>
          <p:nvPr/>
        </p:nvPicPr>
        <p:blipFill>
          <a:blip r:embed="rId6">
            <a:alphaModFix/>
          </a:blip>
          <a:stretch>
            <a:fillRect/>
          </a:stretch>
        </p:blipFill>
        <p:spPr>
          <a:xfrm>
            <a:off x="6342651" y="8235925"/>
            <a:ext cx="1238100" cy="825400"/>
          </a:xfrm>
          <a:prstGeom prst="rect">
            <a:avLst/>
          </a:prstGeom>
          <a:noFill/>
          <a:ln>
            <a:noFill/>
          </a:ln>
        </p:spPr>
      </p:pic>
      <p:sp>
        <p:nvSpPr>
          <p:cNvPr id="142" name="Google Shape;142;p16"/>
          <p:cNvSpPr txBox="1"/>
          <p:nvPr/>
        </p:nvSpPr>
        <p:spPr>
          <a:xfrm>
            <a:off x="6644650" y="57075"/>
            <a:ext cx="1062300"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Century Gothic"/>
                <a:ea typeface="Century Gothic"/>
                <a:cs typeface="Century Gothic"/>
                <a:sym typeface="Century Gothic"/>
              </a:rPr>
              <a:t>PAGE 13</a:t>
            </a:r>
            <a:endParaRPr sz="1600" b="1">
              <a:latin typeface="Century Gothic"/>
              <a:ea typeface="Century Gothic"/>
              <a:cs typeface="Century Gothic"/>
              <a:sym typeface="Century Gothic"/>
            </a:endParaRPr>
          </a:p>
        </p:txBody>
      </p:sp>
      <p:sp>
        <p:nvSpPr>
          <p:cNvPr id="143" name="Google Shape;143;p16"/>
          <p:cNvSpPr txBox="1"/>
          <p:nvPr/>
        </p:nvSpPr>
        <p:spPr>
          <a:xfrm>
            <a:off x="54889" y="493288"/>
            <a:ext cx="7717500"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Luckiest Guy"/>
                <a:ea typeface="Luckiest Guy"/>
                <a:cs typeface="Luckiest Guy"/>
                <a:sym typeface="Luckiest Guy"/>
              </a:rPr>
              <a:t>SS8H5A:</a:t>
            </a:r>
            <a:r>
              <a:rPr lang="en" sz="2000">
                <a:solidFill>
                  <a:schemeClr val="dk1"/>
                </a:solidFill>
                <a:latin typeface="Luckiest Guy"/>
                <a:ea typeface="Luckiest Guy"/>
                <a:cs typeface="Luckiest Guy"/>
                <a:sym typeface="Luckiest Guy"/>
              </a:rPr>
              <a:t> </a:t>
            </a:r>
            <a:r>
              <a:rPr lang="en" sz="1800">
                <a:solidFill>
                  <a:schemeClr val="dk1"/>
                </a:solidFill>
                <a:latin typeface="Fjalla One"/>
                <a:ea typeface="Fjalla One"/>
                <a:cs typeface="Fjalla One"/>
                <a:sym typeface="Fjalla One"/>
              </a:rPr>
              <a:t>Setting the stage for the Civil War</a:t>
            </a:r>
            <a:endParaRPr sz="18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a:p>
            <a:pPr marL="0" lvl="0" indent="0" algn="l" rtl="0">
              <a:spcBef>
                <a:spcPts val="0"/>
              </a:spcBef>
              <a:spcAft>
                <a:spcPts val="0"/>
              </a:spcAft>
              <a:buNone/>
            </a:pPr>
            <a:endParaRPr sz="1600">
              <a:solidFill>
                <a:schemeClr val="dk1"/>
              </a:solidFill>
              <a:latin typeface="Fjalla One"/>
              <a:ea typeface="Fjalla One"/>
              <a:cs typeface="Fjalla One"/>
              <a:sym typeface="Fjalla One"/>
            </a:endParaRPr>
          </a:p>
        </p:txBody>
      </p:sp>
      <p:sp>
        <p:nvSpPr>
          <p:cNvPr id="144" name="Google Shape;144;p16"/>
          <p:cNvSpPr/>
          <p:nvPr/>
        </p:nvSpPr>
        <p:spPr>
          <a:xfrm>
            <a:off x="2898675" y="57079"/>
            <a:ext cx="2134176" cy="512425"/>
          </a:xfrm>
          <a:prstGeom prst="rect">
            <a:avLst/>
          </a:prstGeom>
        </p:spPr>
        <p:txBody>
          <a:bodyPr>
            <a:prstTxWarp prst="textPlain">
              <a:avLst/>
            </a:prstTxWarp>
          </a:bodyPr>
          <a:lstStyle/>
          <a:p>
            <a:pPr lvl="0" algn="ctr"/>
            <a:r>
              <a:rPr sz="1400" b="1" i="0">
                <a:ln w="9525" cap="flat" cmpd="sng">
                  <a:solidFill>
                    <a:srgbClr val="990000"/>
                  </a:solidFill>
                  <a:prstDash val="solid"/>
                  <a:round/>
                  <a:headEnd type="none" w="sm" len="sm"/>
                  <a:tailEnd type="none" w="sm" len="sm"/>
                </a:ln>
                <a:solidFill>
                  <a:srgbClr val="990000"/>
                </a:solidFill>
                <a:latin typeface="Amatic SC"/>
              </a:rPr>
              <a:t>Road to Civil War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7">
            <a:hlinkClick r:id="" action="ppaction://noaction"/>
          </p:cNvPr>
          <p:cNvSpPr/>
          <p:nvPr/>
        </p:nvSpPr>
        <p:spPr>
          <a:xfrm>
            <a:off x="7150725" y="12492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395" name="Google Shape;395;p37">
            <a:hlinkClick r:id="" action="ppaction://noaction"/>
          </p:cNvPr>
          <p:cNvSpPr/>
          <p:nvPr/>
        </p:nvSpPr>
        <p:spPr>
          <a:xfrm>
            <a:off x="7150725" y="22416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396" name="Google Shape;396;p37">
            <a:hlinkClick r:id="" action="ppaction://noaction"/>
          </p:cNvPr>
          <p:cNvSpPr/>
          <p:nvPr/>
        </p:nvSpPr>
        <p:spPr>
          <a:xfrm>
            <a:off x="7150725" y="31893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397" name="Google Shape;397;p37">
            <a:hlinkClick r:id="" action="ppaction://noaction"/>
          </p:cNvPr>
          <p:cNvSpPr/>
          <p:nvPr/>
        </p:nvSpPr>
        <p:spPr>
          <a:xfrm>
            <a:off x="7150725" y="41370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398" name="Google Shape;398;p37">
            <a:hlinkClick r:id="" action="ppaction://noaction"/>
          </p:cNvPr>
          <p:cNvSpPr/>
          <p:nvPr/>
        </p:nvSpPr>
        <p:spPr>
          <a:xfrm>
            <a:off x="7150725" y="51294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399" name="Google Shape;399;p37">
            <a:hlinkClick r:id="" action="ppaction://noaction"/>
          </p:cNvPr>
          <p:cNvSpPr/>
          <p:nvPr/>
        </p:nvSpPr>
        <p:spPr>
          <a:xfrm>
            <a:off x="7150725" y="60324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400" name="Google Shape;400;p37">
            <a:hlinkClick r:id="" action="ppaction://noaction"/>
          </p:cNvPr>
          <p:cNvSpPr/>
          <p:nvPr/>
        </p:nvSpPr>
        <p:spPr>
          <a:xfrm>
            <a:off x="7150725" y="70695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401" name="Google Shape;401;p37">
            <a:hlinkClick r:id="" action="ppaction://noaction"/>
          </p:cNvPr>
          <p:cNvSpPr/>
          <p:nvPr/>
        </p:nvSpPr>
        <p:spPr>
          <a:xfrm>
            <a:off x="7150725" y="8017225"/>
            <a:ext cx="549300" cy="947700"/>
          </a:xfrm>
          <a:prstGeom prst="rect">
            <a:avLst/>
          </a:prstGeom>
          <a:noFill/>
          <a:ln>
            <a:noFill/>
          </a:ln>
        </p:spPr>
        <p:txBody>
          <a:bodyPr spcFirstLastPara="1" wrap="square" lIns="91425" tIns="91425" rIns="91425" bIns="91425" anchor="ctr" anchorCtr="0">
            <a:noAutofit/>
          </a:bodyPr>
          <a:lstStyle/>
          <a:p>
            <a:endParaRPr/>
          </a:p>
        </p:txBody>
      </p:sp>
      <p:sp>
        <p:nvSpPr>
          <p:cNvPr id="402" name="Google Shape;402;p37"/>
          <p:cNvSpPr txBox="1"/>
          <p:nvPr/>
        </p:nvSpPr>
        <p:spPr>
          <a:xfrm>
            <a:off x="899412" y="3815266"/>
            <a:ext cx="5862979" cy="87030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pPr>
            <a:r>
              <a:rPr lang="en" sz="2500" b="1" dirty="0">
                <a:latin typeface="Merriweather"/>
                <a:ea typeface="Merriweather"/>
                <a:cs typeface="Merriweather"/>
                <a:sym typeface="Merriweather"/>
              </a:rPr>
              <a:t>Name:</a:t>
            </a:r>
            <a:endParaRPr sz="2500" b="1" dirty="0">
              <a:latin typeface="Merriweather"/>
              <a:ea typeface="Merriweather"/>
              <a:cs typeface="Merriweather"/>
              <a:sym typeface="Merriweather"/>
            </a:endParaRPr>
          </a:p>
        </p:txBody>
      </p:sp>
    </p:spTree>
    <p:extLst>
      <p:ext uri="{BB962C8B-B14F-4D97-AF65-F5344CB8AC3E}">
        <p14:creationId xmlns:p14="http://schemas.microsoft.com/office/powerpoint/2010/main" val="658691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0"/>
          <p:cNvSpPr txBox="1"/>
          <p:nvPr/>
        </p:nvSpPr>
        <p:spPr>
          <a:xfrm>
            <a:off x="-5200425" y="5137750"/>
            <a:ext cx="4964700" cy="805800"/>
          </a:xfrm>
          <a:prstGeom prst="rect">
            <a:avLst/>
          </a:prstGeom>
          <a:solidFill>
            <a:srgbClr val="F8FFB3"/>
          </a:solidFill>
          <a:ln>
            <a:noFill/>
          </a:ln>
        </p:spPr>
        <p:txBody>
          <a:bodyPr spcFirstLastPara="1" wrap="square" lIns="91425" tIns="91425" rIns="91425" bIns="91425" anchor="t" anchorCtr="0">
            <a:noAutofit/>
          </a:bodyPr>
          <a:lstStyle/>
          <a:p>
            <a:r>
              <a:rPr lang="en" b="1">
                <a:latin typeface="Century Gothic"/>
                <a:ea typeface="Century Gothic"/>
                <a:cs typeface="Century Gothic"/>
                <a:sym typeface="Century Gothic"/>
              </a:rPr>
              <a:t>C. This was between the North and South that allowed California to enter the Union in exchange for the passage of the Fugitive Slave Act.  </a:t>
            </a:r>
            <a:endParaRPr sz="1600">
              <a:latin typeface="Century Gothic"/>
              <a:ea typeface="Century Gothic"/>
              <a:cs typeface="Century Gothic"/>
              <a:sym typeface="Century Gothic"/>
            </a:endParaRPr>
          </a:p>
        </p:txBody>
      </p:sp>
      <p:sp>
        <p:nvSpPr>
          <p:cNvPr id="569" name="Google Shape;569;p50"/>
          <p:cNvSpPr txBox="1"/>
          <p:nvPr/>
        </p:nvSpPr>
        <p:spPr>
          <a:xfrm>
            <a:off x="-5200425" y="3975500"/>
            <a:ext cx="4964700" cy="968100"/>
          </a:xfrm>
          <a:prstGeom prst="rect">
            <a:avLst/>
          </a:prstGeom>
          <a:solidFill>
            <a:srgbClr val="B0DEF4"/>
          </a:solidFill>
          <a:ln>
            <a:noFill/>
          </a:ln>
        </p:spPr>
        <p:txBody>
          <a:bodyPr spcFirstLastPara="1" wrap="square" lIns="91425" tIns="91425" rIns="91425" bIns="91425" anchor="t" anchorCtr="0">
            <a:noAutofit/>
          </a:bodyPr>
          <a:lstStyle/>
          <a:p>
            <a:r>
              <a:rPr lang="en" b="1">
                <a:latin typeface="Century Gothic"/>
                <a:ea typeface="Century Gothic"/>
                <a:cs typeface="Century Gothic"/>
                <a:sym typeface="Century Gothic"/>
              </a:rPr>
              <a:t>B. 4 Presidential candidates ran for office due to major sectionalism in the country.  Lincoln wins the election.  After the election, Southern states began to secede from the Union one by one.</a:t>
            </a:r>
            <a:endParaRPr sz="1600">
              <a:latin typeface="Century Gothic"/>
              <a:ea typeface="Century Gothic"/>
              <a:cs typeface="Century Gothic"/>
              <a:sym typeface="Century Gothic"/>
            </a:endParaRPr>
          </a:p>
        </p:txBody>
      </p:sp>
      <p:sp>
        <p:nvSpPr>
          <p:cNvPr id="570" name="Google Shape;570;p50"/>
          <p:cNvSpPr txBox="1"/>
          <p:nvPr/>
        </p:nvSpPr>
        <p:spPr>
          <a:xfrm>
            <a:off x="-5200425" y="2876550"/>
            <a:ext cx="4964700" cy="904800"/>
          </a:xfrm>
          <a:prstGeom prst="rect">
            <a:avLst/>
          </a:prstGeom>
          <a:solidFill>
            <a:srgbClr val="E1B0F4"/>
          </a:solidFill>
          <a:ln>
            <a:noFill/>
          </a:ln>
        </p:spPr>
        <p:txBody>
          <a:bodyPr spcFirstLastPara="1" wrap="square" lIns="91425" tIns="91425" rIns="91425" bIns="91425" anchor="t" anchorCtr="0">
            <a:noAutofit/>
          </a:bodyPr>
          <a:lstStyle/>
          <a:p>
            <a:pPr algn="ctr"/>
            <a:r>
              <a:rPr lang="en" b="1">
                <a:latin typeface="Century Gothic"/>
                <a:ea typeface="Century Gothic"/>
                <a:cs typeface="Century Gothic"/>
                <a:sym typeface="Century Gothic"/>
              </a:rPr>
              <a:t>A. Georgia’s response to the Compromise of 1850. It outlined Southern rights.  If the North kept their end of enforcing the Fugitive Slave Act, then Georgia and other Southern states would not secede.</a:t>
            </a:r>
            <a:endParaRPr sz="1600">
              <a:latin typeface="Century Gothic"/>
              <a:ea typeface="Century Gothic"/>
              <a:cs typeface="Century Gothic"/>
              <a:sym typeface="Century Gothic"/>
            </a:endParaRPr>
          </a:p>
        </p:txBody>
      </p:sp>
      <p:sp>
        <p:nvSpPr>
          <p:cNvPr id="571" name="Google Shape;571;p50"/>
          <p:cNvSpPr txBox="1"/>
          <p:nvPr/>
        </p:nvSpPr>
        <p:spPr>
          <a:xfrm>
            <a:off x="-4321975" y="1461475"/>
            <a:ext cx="3522600" cy="1284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lnSpc>
                <a:spcPct val="115000"/>
              </a:lnSpc>
            </a:pPr>
            <a:r>
              <a:rPr lang="en" sz="1600" b="1" u="sng">
                <a:latin typeface="Century Gothic"/>
                <a:ea typeface="Century Gothic"/>
                <a:cs typeface="Century Gothic"/>
                <a:sym typeface="Century Gothic"/>
              </a:rPr>
              <a:t>Directions:</a:t>
            </a:r>
            <a:r>
              <a:rPr lang="en" sz="1600">
                <a:latin typeface="Century Gothic"/>
                <a:ea typeface="Century Gothic"/>
                <a:cs typeface="Century Gothic"/>
                <a:sym typeface="Century Gothic"/>
              </a:rPr>
              <a:t> </a:t>
            </a:r>
            <a:r>
              <a:rPr lang="en" sz="1600" b="1">
                <a:latin typeface="Century Gothic"/>
                <a:ea typeface="Century Gothic"/>
                <a:cs typeface="Century Gothic"/>
                <a:sym typeface="Century Gothic"/>
              </a:rPr>
              <a:t> Drag and Drop</a:t>
            </a:r>
            <a:r>
              <a:rPr lang="en" sz="1600">
                <a:latin typeface="Century Gothic"/>
                <a:ea typeface="Century Gothic"/>
                <a:cs typeface="Century Gothic"/>
                <a:sym typeface="Century Gothic"/>
              </a:rPr>
              <a:t> the descriptions</a:t>
            </a:r>
            <a:r>
              <a:rPr lang="en" sz="1600" b="1">
                <a:latin typeface="Century Gothic"/>
                <a:ea typeface="Century Gothic"/>
                <a:cs typeface="Century Gothic"/>
                <a:sym typeface="Century Gothic"/>
              </a:rPr>
              <a:t> UNDER the correct section being described of the Events leading to the Civil War.</a:t>
            </a:r>
            <a:endParaRPr sz="1600" b="1">
              <a:latin typeface="Century Gothic"/>
              <a:ea typeface="Century Gothic"/>
              <a:cs typeface="Century Gothic"/>
              <a:sym typeface="Century Gothic"/>
            </a:endParaRPr>
          </a:p>
        </p:txBody>
      </p:sp>
      <p:sp>
        <p:nvSpPr>
          <p:cNvPr id="572" name="Google Shape;572;p50"/>
          <p:cNvSpPr txBox="1"/>
          <p:nvPr/>
        </p:nvSpPr>
        <p:spPr>
          <a:xfrm>
            <a:off x="-5200425" y="7131875"/>
            <a:ext cx="4964700" cy="968100"/>
          </a:xfrm>
          <a:prstGeom prst="rect">
            <a:avLst/>
          </a:prstGeom>
          <a:solidFill>
            <a:srgbClr val="F9D7F0"/>
          </a:solidFill>
          <a:ln>
            <a:noFill/>
          </a:ln>
        </p:spPr>
        <p:txBody>
          <a:bodyPr spcFirstLastPara="1" wrap="square" lIns="91425" tIns="91425" rIns="91425" bIns="91425" anchor="t" anchorCtr="0">
            <a:noAutofit/>
          </a:bodyPr>
          <a:lstStyle/>
          <a:p>
            <a:r>
              <a:rPr lang="en" b="1">
                <a:latin typeface="Century Gothic"/>
                <a:ea typeface="Century Gothic"/>
                <a:cs typeface="Century Gothic"/>
                <a:sym typeface="Century Gothic"/>
              </a:rPr>
              <a:t>E. There was a debate over the secession in Georgia to determine if Georgia should join the Southern states and break away from the Union.  Georgia left the Union on January 19, 1861.</a:t>
            </a:r>
            <a:endParaRPr sz="1600">
              <a:latin typeface="Century Gothic"/>
              <a:ea typeface="Century Gothic"/>
              <a:cs typeface="Century Gothic"/>
              <a:sym typeface="Century Gothic"/>
            </a:endParaRPr>
          </a:p>
        </p:txBody>
      </p:sp>
      <p:sp>
        <p:nvSpPr>
          <p:cNvPr id="573" name="Google Shape;573;p50"/>
          <p:cNvSpPr txBox="1"/>
          <p:nvPr/>
        </p:nvSpPr>
        <p:spPr>
          <a:xfrm>
            <a:off x="-5200425" y="6061500"/>
            <a:ext cx="4964700" cy="904800"/>
          </a:xfrm>
          <a:prstGeom prst="rect">
            <a:avLst/>
          </a:prstGeom>
          <a:solidFill>
            <a:srgbClr val="B7FF9D"/>
          </a:solidFill>
          <a:ln>
            <a:noFill/>
          </a:ln>
        </p:spPr>
        <p:txBody>
          <a:bodyPr spcFirstLastPara="1" wrap="square" lIns="91425" tIns="91425" rIns="91425" bIns="91425" anchor="t" anchorCtr="0">
            <a:noAutofit/>
          </a:bodyPr>
          <a:lstStyle/>
          <a:p>
            <a:pPr algn="ctr"/>
            <a:r>
              <a:rPr lang="en" b="1">
                <a:latin typeface="Century Gothic"/>
                <a:ea typeface="Century Gothic"/>
                <a:cs typeface="Century Gothic"/>
                <a:sym typeface="Century Gothic"/>
              </a:rPr>
              <a:t>D. A former slave who after being in a free state for 9 years, sued for his freedom.  The courts made the ruling that would declare blacks to not be citizens and not have the protect of the laws of the land.</a:t>
            </a:r>
            <a:endParaRPr sz="1600">
              <a:latin typeface="Century Gothic"/>
              <a:ea typeface="Century Gothic"/>
              <a:cs typeface="Century Gothic"/>
              <a:sym typeface="Century Gothic"/>
            </a:endParaRPr>
          </a:p>
        </p:txBody>
      </p:sp>
    </p:spTree>
    <p:extLst>
      <p:ext uri="{BB962C8B-B14F-4D97-AF65-F5344CB8AC3E}">
        <p14:creationId xmlns:p14="http://schemas.microsoft.com/office/powerpoint/2010/main" val="308601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1"/>
          <p:cNvSpPr txBox="1"/>
          <p:nvPr/>
        </p:nvSpPr>
        <p:spPr>
          <a:xfrm>
            <a:off x="-2902100" y="0"/>
            <a:ext cx="2799900" cy="115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lnSpc>
                <a:spcPct val="115000"/>
              </a:lnSpc>
            </a:pPr>
            <a:r>
              <a:rPr lang="en" sz="1600" b="1" u="sng">
                <a:latin typeface="Century Gothic"/>
                <a:ea typeface="Century Gothic"/>
                <a:cs typeface="Century Gothic"/>
                <a:sym typeface="Century Gothic"/>
              </a:rPr>
              <a:t>Directions:</a:t>
            </a:r>
            <a:r>
              <a:rPr lang="en" sz="1600">
                <a:latin typeface="Century Gothic"/>
                <a:ea typeface="Century Gothic"/>
                <a:cs typeface="Century Gothic"/>
                <a:sym typeface="Century Gothic"/>
              </a:rPr>
              <a:t> </a:t>
            </a:r>
            <a:r>
              <a:rPr lang="en" sz="1600" b="1">
                <a:latin typeface="Century Gothic"/>
                <a:ea typeface="Century Gothic"/>
                <a:cs typeface="Century Gothic"/>
                <a:sym typeface="Century Gothic"/>
              </a:rPr>
              <a:t>#1-5 Drag and Drop</a:t>
            </a:r>
            <a:r>
              <a:rPr lang="en" sz="1600">
                <a:latin typeface="Century Gothic"/>
                <a:ea typeface="Century Gothic"/>
                <a:cs typeface="Century Gothic"/>
                <a:sym typeface="Century Gothic"/>
              </a:rPr>
              <a:t> the descriptions</a:t>
            </a:r>
            <a:r>
              <a:rPr lang="en" sz="1600" b="1" u="sng">
                <a:latin typeface="Century Gothic"/>
                <a:ea typeface="Century Gothic"/>
                <a:cs typeface="Century Gothic"/>
                <a:sym typeface="Century Gothic"/>
              </a:rPr>
              <a:t> </a:t>
            </a:r>
            <a:r>
              <a:rPr lang="en" sz="1600" b="1">
                <a:latin typeface="Century Gothic"/>
                <a:ea typeface="Century Gothic"/>
                <a:cs typeface="Century Gothic"/>
                <a:sym typeface="Century Gothic"/>
              </a:rPr>
              <a:t>UNDER the term being described.</a:t>
            </a:r>
            <a:endParaRPr sz="1600" b="1">
              <a:latin typeface="Century Gothic"/>
              <a:ea typeface="Century Gothic"/>
              <a:cs typeface="Century Gothic"/>
              <a:sym typeface="Century Gothic"/>
            </a:endParaRPr>
          </a:p>
        </p:txBody>
      </p:sp>
      <p:sp>
        <p:nvSpPr>
          <p:cNvPr id="579" name="Google Shape;579;p51"/>
          <p:cNvSpPr txBox="1"/>
          <p:nvPr/>
        </p:nvSpPr>
        <p:spPr>
          <a:xfrm>
            <a:off x="-3054500" y="6458813"/>
            <a:ext cx="2799900" cy="1371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 sz="1500" b="1" u="sng">
                <a:latin typeface="Century Gothic"/>
                <a:ea typeface="Century Gothic"/>
                <a:cs typeface="Century Gothic"/>
                <a:sym typeface="Century Gothic"/>
              </a:rPr>
              <a:t>Directions:</a:t>
            </a:r>
            <a:r>
              <a:rPr lang="en" sz="1500">
                <a:latin typeface="Century Gothic"/>
                <a:ea typeface="Century Gothic"/>
                <a:cs typeface="Century Gothic"/>
                <a:sym typeface="Century Gothic"/>
              </a:rPr>
              <a:t> #6-8  </a:t>
            </a:r>
            <a:r>
              <a:rPr lang="en" sz="1500" b="1">
                <a:latin typeface="Century Gothic"/>
                <a:ea typeface="Century Gothic"/>
                <a:cs typeface="Century Gothic"/>
                <a:sym typeface="Century Gothic"/>
              </a:rPr>
              <a:t>Drag and drop</a:t>
            </a:r>
            <a:r>
              <a:rPr lang="en" sz="1500">
                <a:latin typeface="Century Gothic"/>
                <a:ea typeface="Century Gothic"/>
                <a:cs typeface="Century Gothic"/>
                <a:sym typeface="Century Gothic"/>
              </a:rPr>
              <a:t> the </a:t>
            </a:r>
            <a:r>
              <a:rPr lang="en" sz="1500" b="1">
                <a:latin typeface="Century Gothic"/>
                <a:ea typeface="Century Gothic"/>
                <a:cs typeface="Century Gothic"/>
                <a:sym typeface="Century Gothic"/>
              </a:rPr>
              <a:t>green rectangle </a:t>
            </a:r>
            <a:r>
              <a:rPr lang="en" sz="1500">
                <a:latin typeface="Century Gothic"/>
                <a:ea typeface="Century Gothic"/>
                <a:cs typeface="Century Gothic"/>
                <a:sym typeface="Century Gothic"/>
              </a:rPr>
              <a:t>and </a:t>
            </a:r>
            <a:r>
              <a:rPr lang="en" sz="1500" b="1" u="sng">
                <a:latin typeface="Century Gothic"/>
                <a:ea typeface="Century Gothic"/>
                <a:cs typeface="Century Gothic"/>
                <a:sym typeface="Century Gothic"/>
              </a:rPr>
              <a:t>place it over the answer that BEST completes the questions. </a:t>
            </a:r>
            <a:endParaRPr sz="1500" b="1" u="sng">
              <a:latin typeface="Century Gothic"/>
              <a:ea typeface="Century Gothic"/>
              <a:cs typeface="Century Gothic"/>
              <a:sym typeface="Century Gothic"/>
            </a:endParaRPr>
          </a:p>
        </p:txBody>
      </p:sp>
      <p:pic>
        <p:nvPicPr>
          <p:cNvPr id="580" name="Google Shape;580;p51"/>
          <p:cNvPicPr preferRelativeResize="0"/>
          <p:nvPr/>
        </p:nvPicPr>
        <p:blipFill rotWithShape="1">
          <a:blip r:embed="rId3">
            <a:alphaModFix amt="57000"/>
          </a:blip>
          <a:srcRect t="23386" b="23157"/>
          <a:stretch/>
        </p:blipFill>
        <p:spPr>
          <a:xfrm>
            <a:off x="-2611850" y="8007150"/>
            <a:ext cx="1966601" cy="374250"/>
          </a:xfrm>
          <a:prstGeom prst="rect">
            <a:avLst/>
          </a:prstGeom>
          <a:noFill/>
          <a:ln>
            <a:noFill/>
          </a:ln>
        </p:spPr>
      </p:pic>
      <p:pic>
        <p:nvPicPr>
          <p:cNvPr id="581" name="Google Shape;581;p51"/>
          <p:cNvPicPr preferRelativeResize="0"/>
          <p:nvPr/>
        </p:nvPicPr>
        <p:blipFill rotWithShape="1">
          <a:blip r:embed="rId3">
            <a:alphaModFix amt="57000"/>
          </a:blip>
          <a:srcRect t="23386" b="23157"/>
          <a:stretch/>
        </p:blipFill>
        <p:spPr>
          <a:xfrm>
            <a:off x="-2611850" y="8557825"/>
            <a:ext cx="1966601" cy="374250"/>
          </a:xfrm>
          <a:prstGeom prst="rect">
            <a:avLst/>
          </a:prstGeom>
          <a:noFill/>
          <a:ln>
            <a:noFill/>
          </a:ln>
        </p:spPr>
      </p:pic>
      <p:pic>
        <p:nvPicPr>
          <p:cNvPr id="582" name="Google Shape;582;p51"/>
          <p:cNvPicPr preferRelativeResize="0"/>
          <p:nvPr/>
        </p:nvPicPr>
        <p:blipFill rotWithShape="1">
          <a:blip r:embed="rId3">
            <a:alphaModFix amt="57000"/>
          </a:blip>
          <a:srcRect t="23386" b="23157"/>
          <a:stretch/>
        </p:blipFill>
        <p:spPr>
          <a:xfrm>
            <a:off x="-2612000" y="9108500"/>
            <a:ext cx="1966601" cy="374250"/>
          </a:xfrm>
          <a:prstGeom prst="rect">
            <a:avLst/>
          </a:prstGeom>
          <a:noFill/>
          <a:ln>
            <a:noFill/>
          </a:ln>
        </p:spPr>
      </p:pic>
      <p:sp>
        <p:nvSpPr>
          <p:cNvPr id="583" name="Google Shape;583;p51"/>
          <p:cNvSpPr txBox="1"/>
          <p:nvPr/>
        </p:nvSpPr>
        <p:spPr>
          <a:xfrm>
            <a:off x="-3258750" y="2153000"/>
            <a:ext cx="3093300" cy="1371900"/>
          </a:xfrm>
          <a:prstGeom prst="rect">
            <a:avLst/>
          </a:prstGeom>
          <a:solidFill>
            <a:srgbClr val="B0DEF4"/>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B. </a:t>
            </a:r>
            <a:r>
              <a:rPr lang="en" sz="1200" b="1">
                <a:solidFill>
                  <a:schemeClr val="dk1"/>
                </a:solidFill>
              </a:rPr>
              <a:t>African American who sued the state of Missouri for his freedom.  The hearing of which went all the way to the U.S. Supreme Court and the ruling stated that African Americans were not citizens of the United States and had no rights.</a:t>
            </a:r>
            <a:endParaRPr sz="1200" b="1">
              <a:latin typeface="Century Gothic"/>
              <a:ea typeface="Century Gothic"/>
              <a:cs typeface="Century Gothic"/>
              <a:sym typeface="Century Gothic"/>
            </a:endParaRPr>
          </a:p>
        </p:txBody>
      </p:sp>
      <p:sp>
        <p:nvSpPr>
          <p:cNvPr id="584" name="Google Shape;584;p51"/>
          <p:cNvSpPr txBox="1"/>
          <p:nvPr/>
        </p:nvSpPr>
        <p:spPr>
          <a:xfrm>
            <a:off x="-3258750" y="3661800"/>
            <a:ext cx="3093300" cy="815100"/>
          </a:xfrm>
          <a:prstGeom prst="rect">
            <a:avLst/>
          </a:prstGeom>
          <a:solidFill>
            <a:srgbClr val="E1B0F4"/>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C. </a:t>
            </a:r>
            <a:r>
              <a:rPr lang="en" sz="1200" b="1">
                <a:solidFill>
                  <a:schemeClr val="dk1"/>
                </a:solidFill>
              </a:rPr>
              <a:t>Presidential election with the candidate Abraham Lincoln wanting to end slavery. Caused southern states to hold conventions on Secession. </a:t>
            </a:r>
            <a:endParaRPr sz="1200" b="1">
              <a:latin typeface="Century Gothic"/>
              <a:ea typeface="Century Gothic"/>
              <a:cs typeface="Century Gothic"/>
              <a:sym typeface="Century Gothic"/>
            </a:endParaRPr>
          </a:p>
        </p:txBody>
      </p:sp>
      <p:sp>
        <p:nvSpPr>
          <p:cNvPr id="585" name="Google Shape;585;p51"/>
          <p:cNvSpPr txBox="1"/>
          <p:nvPr/>
        </p:nvSpPr>
        <p:spPr>
          <a:xfrm>
            <a:off x="-3258750" y="4613800"/>
            <a:ext cx="3093300" cy="663000"/>
          </a:xfrm>
          <a:prstGeom prst="rect">
            <a:avLst/>
          </a:prstGeom>
          <a:solidFill>
            <a:srgbClr val="F8FFB3"/>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D. </a:t>
            </a:r>
            <a:r>
              <a:rPr lang="en" sz="1200" b="1">
                <a:solidFill>
                  <a:schemeClr val="dk1"/>
                </a:solidFill>
              </a:rPr>
              <a:t>Convention was held in 1861 in Milledgeville Georgia voted to leave the Union.</a:t>
            </a:r>
            <a:r>
              <a:rPr lang="en" sz="1200" b="1">
                <a:latin typeface="Century Gothic"/>
                <a:ea typeface="Century Gothic"/>
                <a:cs typeface="Century Gothic"/>
                <a:sym typeface="Century Gothic"/>
              </a:rPr>
              <a:t> </a:t>
            </a:r>
            <a:endParaRPr sz="1200" b="1">
              <a:latin typeface="Century Gothic"/>
              <a:ea typeface="Century Gothic"/>
              <a:cs typeface="Century Gothic"/>
              <a:sym typeface="Century Gothic"/>
            </a:endParaRPr>
          </a:p>
        </p:txBody>
      </p:sp>
      <p:sp>
        <p:nvSpPr>
          <p:cNvPr id="586" name="Google Shape;586;p51"/>
          <p:cNvSpPr txBox="1"/>
          <p:nvPr/>
        </p:nvSpPr>
        <p:spPr>
          <a:xfrm>
            <a:off x="-3258750" y="1294897"/>
            <a:ext cx="3093300" cy="721200"/>
          </a:xfrm>
          <a:prstGeom prst="rect">
            <a:avLst/>
          </a:prstGeom>
          <a:solidFill>
            <a:srgbClr val="F9D7F0"/>
          </a:solidFill>
          <a:ln>
            <a:noFill/>
          </a:ln>
        </p:spPr>
        <p:txBody>
          <a:bodyPr spcFirstLastPara="1" wrap="square" lIns="91425" tIns="91425" rIns="91425" bIns="91425" anchor="t" anchorCtr="0">
            <a:noAutofit/>
          </a:bodyPr>
          <a:lstStyle/>
          <a:p>
            <a:pPr algn="ctr"/>
            <a:r>
              <a:rPr lang="en" sz="1300" b="1">
                <a:latin typeface="Century Gothic"/>
                <a:ea typeface="Century Gothic"/>
                <a:cs typeface="Century Gothic"/>
                <a:sym typeface="Century Gothic"/>
              </a:rPr>
              <a:t>A. </a:t>
            </a:r>
            <a:r>
              <a:rPr lang="en" sz="1200" b="1">
                <a:solidFill>
                  <a:schemeClr val="dk1"/>
                </a:solidFill>
              </a:rPr>
              <a:t>On January 19, 1861, this state officially seceded from the United States.</a:t>
            </a:r>
            <a:endParaRPr sz="1300" b="1">
              <a:latin typeface="Century Gothic"/>
              <a:ea typeface="Century Gothic"/>
              <a:cs typeface="Century Gothic"/>
              <a:sym typeface="Century Gothic"/>
            </a:endParaRPr>
          </a:p>
        </p:txBody>
      </p:sp>
      <p:sp>
        <p:nvSpPr>
          <p:cNvPr id="587" name="Google Shape;587;p51"/>
          <p:cNvSpPr txBox="1"/>
          <p:nvPr/>
        </p:nvSpPr>
        <p:spPr>
          <a:xfrm>
            <a:off x="-3258750" y="5392928"/>
            <a:ext cx="3093300" cy="903000"/>
          </a:xfrm>
          <a:prstGeom prst="rect">
            <a:avLst/>
          </a:prstGeom>
          <a:solidFill>
            <a:srgbClr val="C7F7E7"/>
          </a:solidFill>
          <a:ln>
            <a:noFill/>
          </a:ln>
        </p:spPr>
        <p:txBody>
          <a:bodyPr spcFirstLastPara="1" wrap="square" lIns="91425" tIns="91425" rIns="91425" bIns="91425" anchor="t" anchorCtr="0">
            <a:noAutofit/>
          </a:bodyPr>
          <a:lstStyle/>
          <a:p>
            <a:pPr algn="ctr"/>
            <a:r>
              <a:rPr lang="en" sz="1300" b="1">
                <a:latin typeface="Century Gothic"/>
                <a:ea typeface="Century Gothic"/>
                <a:cs typeface="Century Gothic"/>
                <a:sym typeface="Century Gothic"/>
              </a:rPr>
              <a:t>E. </a:t>
            </a:r>
            <a:r>
              <a:rPr lang="en" sz="1200" b="1">
                <a:solidFill>
                  <a:schemeClr val="dk1"/>
                </a:solidFill>
              </a:rPr>
              <a:t>Stephen Alexander, representative of Georgia encouraged the passing of the Compromise of 1850 which is credited with delaying the outbreak of Civil War. </a:t>
            </a:r>
            <a:endParaRPr sz="1300" b="1">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1"/>
          <p:cNvSpPr txBox="1"/>
          <p:nvPr/>
        </p:nvSpPr>
        <p:spPr>
          <a:xfrm>
            <a:off x="-2902100" y="0"/>
            <a:ext cx="2799900" cy="1158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lnSpc>
                <a:spcPct val="115000"/>
              </a:lnSpc>
            </a:pPr>
            <a:r>
              <a:rPr lang="en" sz="1600" b="1" u="sng">
                <a:latin typeface="Century Gothic"/>
                <a:ea typeface="Century Gothic"/>
                <a:cs typeface="Century Gothic"/>
                <a:sym typeface="Century Gothic"/>
              </a:rPr>
              <a:t>Directions:</a:t>
            </a:r>
            <a:r>
              <a:rPr lang="en" sz="1600">
                <a:latin typeface="Century Gothic"/>
                <a:ea typeface="Century Gothic"/>
                <a:cs typeface="Century Gothic"/>
                <a:sym typeface="Century Gothic"/>
              </a:rPr>
              <a:t> </a:t>
            </a:r>
            <a:r>
              <a:rPr lang="en" sz="1600" b="1">
                <a:latin typeface="Century Gothic"/>
                <a:ea typeface="Century Gothic"/>
                <a:cs typeface="Century Gothic"/>
                <a:sym typeface="Century Gothic"/>
              </a:rPr>
              <a:t>#1-5 Drag and Drop</a:t>
            </a:r>
            <a:r>
              <a:rPr lang="en" sz="1600">
                <a:latin typeface="Century Gothic"/>
                <a:ea typeface="Century Gothic"/>
                <a:cs typeface="Century Gothic"/>
                <a:sym typeface="Century Gothic"/>
              </a:rPr>
              <a:t> the descriptions</a:t>
            </a:r>
            <a:r>
              <a:rPr lang="en" sz="1600" b="1" u="sng">
                <a:latin typeface="Century Gothic"/>
                <a:ea typeface="Century Gothic"/>
                <a:cs typeface="Century Gothic"/>
                <a:sym typeface="Century Gothic"/>
              </a:rPr>
              <a:t> </a:t>
            </a:r>
            <a:r>
              <a:rPr lang="en" sz="1600" b="1">
                <a:latin typeface="Century Gothic"/>
                <a:ea typeface="Century Gothic"/>
                <a:cs typeface="Century Gothic"/>
                <a:sym typeface="Century Gothic"/>
              </a:rPr>
              <a:t>UNDER the term being described.</a:t>
            </a:r>
            <a:endParaRPr sz="1600" b="1">
              <a:latin typeface="Century Gothic"/>
              <a:ea typeface="Century Gothic"/>
              <a:cs typeface="Century Gothic"/>
              <a:sym typeface="Century Gothic"/>
            </a:endParaRPr>
          </a:p>
        </p:txBody>
      </p:sp>
      <p:sp>
        <p:nvSpPr>
          <p:cNvPr id="579" name="Google Shape;579;p51"/>
          <p:cNvSpPr txBox="1"/>
          <p:nvPr/>
        </p:nvSpPr>
        <p:spPr>
          <a:xfrm>
            <a:off x="-3054500" y="6458813"/>
            <a:ext cx="2799900" cy="1371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r>
              <a:rPr lang="en" sz="1500" b="1" u="sng">
                <a:latin typeface="Century Gothic"/>
                <a:ea typeface="Century Gothic"/>
                <a:cs typeface="Century Gothic"/>
                <a:sym typeface="Century Gothic"/>
              </a:rPr>
              <a:t>Directions:</a:t>
            </a:r>
            <a:r>
              <a:rPr lang="en" sz="1500">
                <a:latin typeface="Century Gothic"/>
                <a:ea typeface="Century Gothic"/>
                <a:cs typeface="Century Gothic"/>
                <a:sym typeface="Century Gothic"/>
              </a:rPr>
              <a:t> #6-8  </a:t>
            </a:r>
            <a:r>
              <a:rPr lang="en" sz="1500" b="1">
                <a:latin typeface="Century Gothic"/>
                <a:ea typeface="Century Gothic"/>
                <a:cs typeface="Century Gothic"/>
                <a:sym typeface="Century Gothic"/>
              </a:rPr>
              <a:t>Drag and drop</a:t>
            </a:r>
            <a:r>
              <a:rPr lang="en" sz="1500">
                <a:latin typeface="Century Gothic"/>
                <a:ea typeface="Century Gothic"/>
                <a:cs typeface="Century Gothic"/>
                <a:sym typeface="Century Gothic"/>
              </a:rPr>
              <a:t> the </a:t>
            </a:r>
            <a:r>
              <a:rPr lang="en" sz="1500" b="1">
                <a:latin typeface="Century Gothic"/>
                <a:ea typeface="Century Gothic"/>
                <a:cs typeface="Century Gothic"/>
                <a:sym typeface="Century Gothic"/>
              </a:rPr>
              <a:t>green rectangle </a:t>
            </a:r>
            <a:r>
              <a:rPr lang="en" sz="1500">
                <a:latin typeface="Century Gothic"/>
                <a:ea typeface="Century Gothic"/>
                <a:cs typeface="Century Gothic"/>
                <a:sym typeface="Century Gothic"/>
              </a:rPr>
              <a:t>and </a:t>
            </a:r>
            <a:r>
              <a:rPr lang="en" sz="1500" b="1" u="sng">
                <a:latin typeface="Century Gothic"/>
                <a:ea typeface="Century Gothic"/>
                <a:cs typeface="Century Gothic"/>
                <a:sym typeface="Century Gothic"/>
              </a:rPr>
              <a:t>place it over the answer that BEST completes the questions. </a:t>
            </a:r>
            <a:endParaRPr sz="1500" b="1" u="sng">
              <a:latin typeface="Century Gothic"/>
              <a:ea typeface="Century Gothic"/>
              <a:cs typeface="Century Gothic"/>
              <a:sym typeface="Century Gothic"/>
            </a:endParaRPr>
          </a:p>
        </p:txBody>
      </p:sp>
      <p:pic>
        <p:nvPicPr>
          <p:cNvPr id="580" name="Google Shape;580;p51"/>
          <p:cNvPicPr preferRelativeResize="0"/>
          <p:nvPr/>
        </p:nvPicPr>
        <p:blipFill rotWithShape="1">
          <a:blip r:embed="rId3">
            <a:alphaModFix amt="57000"/>
          </a:blip>
          <a:srcRect t="23386" b="23157"/>
          <a:stretch/>
        </p:blipFill>
        <p:spPr>
          <a:xfrm>
            <a:off x="-2611850" y="8007150"/>
            <a:ext cx="1966601" cy="374250"/>
          </a:xfrm>
          <a:prstGeom prst="rect">
            <a:avLst/>
          </a:prstGeom>
          <a:noFill/>
          <a:ln>
            <a:noFill/>
          </a:ln>
        </p:spPr>
      </p:pic>
      <p:pic>
        <p:nvPicPr>
          <p:cNvPr id="581" name="Google Shape;581;p51"/>
          <p:cNvPicPr preferRelativeResize="0"/>
          <p:nvPr/>
        </p:nvPicPr>
        <p:blipFill rotWithShape="1">
          <a:blip r:embed="rId3">
            <a:alphaModFix amt="57000"/>
          </a:blip>
          <a:srcRect t="23386" b="23157"/>
          <a:stretch/>
        </p:blipFill>
        <p:spPr>
          <a:xfrm>
            <a:off x="-2611850" y="8557825"/>
            <a:ext cx="1966601" cy="374250"/>
          </a:xfrm>
          <a:prstGeom prst="rect">
            <a:avLst/>
          </a:prstGeom>
          <a:noFill/>
          <a:ln>
            <a:noFill/>
          </a:ln>
        </p:spPr>
      </p:pic>
      <p:pic>
        <p:nvPicPr>
          <p:cNvPr id="582" name="Google Shape;582;p51"/>
          <p:cNvPicPr preferRelativeResize="0"/>
          <p:nvPr/>
        </p:nvPicPr>
        <p:blipFill rotWithShape="1">
          <a:blip r:embed="rId3">
            <a:alphaModFix amt="57000"/>
          </a:blip>
          <a:srcRect t="23386" b="23157"/>
          <a:stretch/>
        </p:blipFill>
        <p:spPr>
          <a:xfrm>
            <a:off x="-2612000" y="9108500"/>
            <a:ext cx="1966601" cy="374250"/>
          </a:xfrm>
          <a:prstGeom prst="rect">
            <a:avLst/>
          </a:prstGeom>
          <a:noFill/>
          <a:ln>
            <a:noFill/>
          </a:ln>
        </p:spPr>
      </p:pic>
      <p:sp>
        <p:nvSpPr>
          <p:cNvPr id="583" name="Google Shape;583;p51"/>
          <p:cNvSpPr txBox="1"/>
          <p:nvPr/>
        </p:nvSpPr>
        <p:spPr>
          <a:xfrm>
            <a:off x="-3258750" y="2153000"/>
            <a:ext cx="3093300" cy="1371900"/>
          </a:xfrm>
          <a:prstGeom prst="rect">
            <a:avLst/>
          </a:prstGeom>
          <a:solidFill>
            <a:srgbClr val="B0DEF4"/>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B. </a:t>
            </a:r>
            <a:r>
              <a:rPr lang="en" sz="1200" b="1">
                <a:solidFill>
                  <a:schemeClr val="dk1"/>
                </a:solidFill>
              </a:rPr>
              <a:t>African American who sued the state of Missouri for his freedom.  The hearing of which went all the way to the U.S. Supreme Court and the ruling stated that African Americans were not citizens of the United States and had no rights.</a:t>
            </a:r>
            <a:endParaRPr sz="1200" b="1">
              <a:latin typeface="Century Gothic"/>
              <a:ea typeface="Century Gothic"/>
              <a:cs typeface="Century Gothic"/>
              <a:sym typeface="Century Gothic"/>
            </a:endParaRPr>
          </a:p>
        </p:txBody>
      </p:sp>
      <p:sp>
        <p:nvSpPr>
          <p:cNvPr id="584" name="Google Shape;584;p51"/>
          <p:cNvSpPr txBox="1"/>
          <p:nvPr/>
        </p:nvSpPr>
        <p:spPr>
          <a:xfrm>
            <a:off x="-3258750" y="3661800"/>
            <a:ext cx="3093300" cy="815100"/>
          </a:xfrm>
          <a:prstGeom prst="rect">
            <a:avLst/>
          </a:prstGeom>
          <a:solidFill>
            <a:srgbClr val="E1B0F4"/>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C. </a:t>
            </a:r>
            <a:r>
              <a:rPr lang="en" sz="1200" b="1">
                <a:solidFill>
                  <a:schemeClr val="dk1"/>
                </a:solidFill>
              </a:rPr>
              <a:t>Presidential election with the candidate Abraham Lincoln wanting to end slavery. Caused southern states to hold conventions on Secession. </a:t>
            </a:r>
            <a:endParaRPr sz="1200" b="1">
              <a:latin typeface="Century Gothic"/>
              <a:ea typeface="Century Gothic"/>
              <a:cs typeface="Century Gothic"/>
              <a:sym typeface="Century Gothic"/>
            </a:endParaRPr>
          </a:p>
        </p:txBody>
      </p:sp>
      <p:sp>
        <p:nvSpPr>
          <p:cNvPr id="585" name="Google Shape;585;p51"/>
          <p:cNvSpPr txBox="1"/>
          <p:nvPr/>
        </p:nvSpPr>
        <p:spPr>
          <a:xfrm>
            <a:off x="-3258750" y="4613800"/>
            <a:ext cx="3093300" cy="663000"/>
          </a:xfrm>
          <a:prstGeom prst="rect">
            <a:avLst/>
          </a:prstGeom>
          <a:solidFill>
            <a:srgbClr val="F8FFB3"/>
          </a:solidFill>
          <a:ln>
            <a:noFill/>
          </a:ln>
        </p:spPr>
        <p:txBody>
          <a:bodyPr spcFirstLastPara="1" wrap="square" lIns="91425" tIns="91425" rIns="91425" bIns="91425" anchor="t" anchorCtr="0">
            <a:noAutofit/>
          </a:bodyPr>
          <a:lstStyle/>
          <a:p>
            <a:pPr algn="ctr"/>
            <a:r>
              <a:rPr lang="en" sz="1200" b="1">
                <a:latin typeface="Century Gothic"/>
                <a:ea typeface="Century Gothic"/>
                <a:cs typeface="Century Gothic"/>
                <a:sym typeface="Century Gothic"/>
              </a:rPr>
              <a:t>D. </a:t>
            </a:r>
            <a:r>
              <a:rPr lang="en" sz="1200" b="1">
                <a:solidFill>
                  <a:schemeClr val="dk1"/>
                </a:solidFill>
              </a:rPr>
              <a:t>Convention was held in 1861 in Milledgeville Georgia voted to leave the Union.</a:t>
            </a:r>
            <a:r>
              <a:rPr lang="en" sz="1200" b="1">
                <a:latin typeface="Century Gothic"/>
                <a:ea typeface="Century Gothic"/>
                <a:cs typeface="Century Gothic"/>
                <a:sym typeface="Century Gothic"/>
              </a:rPr>
              <a:t> </a:t>
            </a:r>
            <a:endParaRPr sz="1200" b="1">
              <a:latin typeface="Century Gothic"/>
              <a:ea typeface="Century Gothic"/>
              <a:cs typeface="Century Gothic"/>
              <a:sym typeface="Century Gothic"/>
            </a:endParaRPr>
          </a:p>
        </p:txBody>
      </p:sp>
      <p:sp>
        <p:nvSpPr>
          <p:cNvPr id="586" name="Google Shape;586;p51"/>
          <p:cNvSpPr txBox="1"/>
          <p:nvPr/>
        </p:nvSpPr>
        <p:spPr>
          <a:xfrm>
            <a:off x="-3258750" y="1294897"/>
            <a:ext cx="3093300" cy="721200"/>
          </a:xfrm>
          <a:prstGeom prst="rect">
            <a:avLst/>
          </a:prstGeom>
          <a:solidFill>
            <a:srgbClr val="F9D7F0"/>
          </a:solidFill>
          <a:ln>
            <a:noFill/>
          </a:ln>
        </p:spPr>
        <p:txBody>
          <a:bodyPr spcFirstLastPara="1" wrap="square" lIns="91425" tIns="91425" rIns="91425" bIns="91425" anchor="t" anchorCtr="0">
            <a:noAutofit/>
          </a:bodyPr>
          <a:lstStyle/>
          <a:p>
            <a:pPr algn="ctr"/>
            <a:r>
              <a:rPr lang="en" sz="1300" b="1">
                <a:latin typeface="Century Gothic"/>
                <a:ea typeface="Century Gothic"/>
                <a:cs typeface="Century Gothic"/>
                <a:sym typeface="Century Gothic"/>
              </a:rPr>
              <a:t>A. </a:t>
            </a:r>
            <a:r>
              <a:rPr lang="en" sz="1200" b="1">
                <a:solidFill>
                  <a:schemeClr val="dk1"/>
                </a:solidFill>
              </a:rPr>
              <a:t>On January 19, 1861, this state officially seceded from the United States.</a:t>
            </a:r>
            <a:endParaRPr sz="1300" b="1">
              <a:latin typeface="Century Gothic"/>
              <a:ea typeface="Century Gothic"/>
              <a:cs typeface="Century Gothic"/>
              <a:sym typeface="Century Gothic"/>
            </a:endParaRPr>
          </a:p>
        </p:txBody>
      </p:sp>
      <p:sp>
        <p:nvSpPr>
          <p:cNvPr id="587" name="Google Shape;587;p51"/>
          <p:cNvSpPr txBox="1"/>
          <p:nvPr/>
        </p:nvSpPr>
        <p:spPr>
          <a:xfrm>
            <a:off x="-3258750" y="5392928"/>
            <a:ext cx="3093300" cy="903000"/>
          </a:xfrm>
          <a:prstGeom prst="rect">
            <a:avLst/>
          </a:prstGeom>
          <a:solidFill>
            <a:srgbClr val="C7F7E7"/>
          </a:solidFill>
          <a:ln>
            <a:noFill/>
          </a:ln>
        </p:spPr>
        <p:txBody>
          <a:bodyPr spcFirstLastPara="1" wrap="square" lIns="91425" tIns="91425" rIns="91425" bIns="91425" anchor="t" anchorCtr="0">
            <a:noAutofit/>
          </a:bodyPr>
          <a:lstStyle/>
          <a:p>
            <a:pPr algn="ctr"/>
            <a:r>
              <a:rPr lang="en" sz="1300" b="1">
                <a:latin typeface="Century Gothic"/>
                <a:ea typeface="Century Gothic"/>
                <a:cs typeface="Century Gothic"/>
                <a:sym typeface="Century Gothic"/>
              </a:rPr>
              <a:t>E. </a:t>
            </a:r>
            <a:r>
              <a:rPr lang="en" sz="1200" b="1">
                <a:solidFill>
                  <a:schemeClr val="dk1"/>
                </a:solidFill>
              </a:rPr>
              <a:t>Stephen Alexander, representative of Georgia encouraged the passing of the Compromise of 1850 which is credited with delaying the outbreak of Civil War. </a:t>
            </a:r>
            <a:endParaRPr sz="1300" b="1">
              <a:latin typeface="Century Gothic"/>
              <a:ea typeface="Century Gothic"/>
              <a:cs typeface="Century Gothic"/>
              <a:sym typeface="Century Gothic"/>
            </a:endParaRPr>
          </a:p>
        </p:txBody>
      </p:sp>
    </p:spTree>
    <p:extLst>
      <p:ext uri="{BB962C8B-B14F-4D97-AF65-F5344CB8AC3E}">
        <p14:creationId xmlns:p14="http://schemas.microsoft.com/office/powerpoint/2010/main" val="91181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2" name="Rectangle 1">
            <a:extLst>
              <a:ext uri="{FF2B5EF4-FFF2-40B4-BE49-F238E27FC236}">
                <a16:creationId xmlns:a16="http://schemas.microsoft.com/office/drawing/2014/main" id="{9B067C5F-8476-420B-A1BF-6ADBB1B7291B}"/>
              </a:ext>
            </a:extLst>
          </p:cNvPr>
          <p:cNvSpPr/>
          <p:nvPr/>
        </p:nvSpPr>
        <p:spPr>
          <a:xfrm>
            <a:off x="0" y="0"/>
            <a:ext cx="7772400" cy="1005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5583A018-B127-453D-841D-93A8132132FB}"/>
              </a:ext>
            </a:extLst>
          </p:cNvPr>
          <p:cNvPicPr>
            <a:picLocks noChangeAspect="1"/>
          </p:cNvPicPr>
          <p:nvPr/>
        </p:nvPicPr>
        <p:blipFill>
          <a:blip r:embed="rId3"/>
          <a:stretch>
            <a:fillRect/>
          </a:stretch>
        </p:blipFill>
        <p:spPr>
          <a:xfrm>
            <a:off x="1454045" y="2521179"/>
            <a:ext cx="5306517" cy="6905742"/>
          </a:xfrm>
          <a:prstGeom prst="rect">
            <a:avLst/>
          </a:prstGeom>
        </p:spPr>
      </p:pic>
      <p:sp>
        <p:nvSpPr>
          <p:cNvPr id="4" name="TextBox 3">
            <a:extLst>
              <a:ext uri="{FF2B5EF4-FFF2-40B4-BE49-F238E27FC236}">
                <a16:creationId xmlns:a16="http://schemas.microsoft.com/office/drawing/2014/main" id="{140885F4-7FE7-4FE0-8691-25F7C4A44FE5}"/>
              </a:ext>
            </a:extLst>
          </p:cNvPr>
          <p:cNvSpPr txBox="1"/>
          <p:nvPr/>
        </p:nvSpPr>
        <p:spPr>
          <a:xfrm>
            <a:off x="689548" y="254833"/>
            <a:ext cx="6580682" cy="1077218"/>
          </a:xfrm>
          <a:prstGeom prst="rect">
            <a:avLst/>
          </a:prstGeom>
          <a:noFill/>
        </p:spPr>
        <p:txBody>
          <a:bodyPr wrap="square" rtlCol="0">
            <a:spAutoFit/>
          </a:bodyPr>
          <a:lstStyle/>
          <a:p>
            <a:pPr algn="ctr"/>
            <a:r>
              <a:rPr lang="en-US" sz="3200" dirty="0"/>
              <a:t>Write the Issue, Ruling and Outcome on page 10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7"/>
          <p:cNvSpPr txBox="1"/>
          <p:nvPr/>
        </p:nvSpPr>
        <p:spPr>
          <a:xfrm>
            <a:off x="-4321975" y="5974050"/>
            <a:ext cx="3331500" cy="1284000"/>
          </a:xfrm>
          <a:prstGeom prst="rect">
            <a:avLst/>
          </a:prstGeom>
          <a:solidFill>
            <a:srgbClr val="E1B0F4"/>
          </a:solidFill>
          <a:ln>
            <a:noFill/>
          </a:ln>
        </p:spPr>
        <p:txBody>
          <a:bodyPr spcFirstLastPara="1" wrap="square" lIns="91425" tIns="91425" rIns="91425" bIns="91425" anchor="t" anchorCtr="0">
            <a:noAutofit/>
          </a:bodyPr>
          <a:lstStyle/>
          <a:p>
            <a:pPr algn="ctr"/>
            <a:r>
              <a:rPr lang="en" sz="1600" b="1">
                <a:latin typeface="Century Gothic"/>
                <a:ea typeface="Century Gothic"/>
                <a:cs typeface="Century Gothic"/>
                <a:sym typeface="Century Gothic"/>
              </a:rPr>
              <a:t>C. Dred Scott was a slave and lived in a state that was free.  He petitioned the court for his freedom.</a:t>
            </a:r>
            <a:endParaRPr sz="1800">
              <a:latin typeface="Century Gothic"/>
              <a:ea typeface="Century Gothic"/>
              <a:cs typeface="Century Gothic"/>
              <a:sym typeface="Century Gothic"/>
            </a:endParaRPr>
          </a:p>
        </p:txBody>
      </p:sp>
      <p:sp>
        <p:nvSpPr>
          <p:cNvPr id="542" name="Google Shape;542;p47"/>
          <p:cNvSpPr txBox="1"/>
          <p:nvPr/>
        </p:nvSpPr>
        <p:spPr>
          <a:xfrm>
            <a:off x="-4321975" y="4488150"/>
            <a:ext cx="3331500" cy="1284000"/>
          </a:xfrm>
          <a:prstGeom prst="rect">
            <a:avLst/>
          </a:prstGeom>
          <a:solidFill>
            <a:srgbClr val="F9D7F0"/>
          </a:solidFill>
          <a:ln>
            <a:noFill/>
          </a:ln>
        </p:spPr>
        <p:txBody>
          <a:bodyPr spcFirstLastPara="1" wrap="square" lIns="91425" tIns="91425" rIns="91425" bIns="91425" anchor="t" anchorCtr="0">
            <a:noAutofit/>
          </a:bodyPr>
          <a:lstStyle/>
          <a:p>
            <a:r>
              <a:rPr lang="en" sz="1600" b="1">
                <a:latin typeface="Century Gothic"/>
                <a:ea typeface="Century Gothic"/>
                <a:cs typeface="Century Gothic"/>
                <a:sym typeface="Century Gothic"/>
              </a:rPr>
              <a:t>B. The U.S. Supreme Court took a Southern view.  They said that having slaves was legal with this ruling.</a:t>
            </a:r>
            <a:endParaRPr sz="1800" b="1">
              <a:latin typeface="Century Gothic"/>
              <a:ea typeface="Century Gothic"/>
              <a:cs typeface="Century Gothic"/>
              <a:sym typeface="Century Gothic"/>
            </a:endParaRPr>
          </a:p>
        </p:txBody>
      </p:sp>
      <p:sp>
        <p:nvSpPr>
          <p:cNvPr id="543" name="Google Shape;543;p47"/>
          <p:cNvSpPr txBox="1"/>
          <p:nvPr/>
        </p:nvSpPr>
        <p:spPr>
          <a:xfrm>
            <a:off x="-4321975" y="3002250"/>
            <a:ext cx="3331500" cy="1284000"/>
          </a:xfrm>
          <a:prstGeom prst="rect">
            <a:avLst/>
          </a:prstGeom>
          <a:solidFill>
            <a:srgbClr val="C7F7E7"/>
          </a:solidFill>
          <a:ln>
            <a:noFill/>
          </a:ln>
        </p:spPr>
        <p:txBody>
          <a:bodyPr spcFirstLastPara="1" wrap="square" lIns="91425" tIns="91425" rIns="91425" bIns="91425" anchor="t" anchorCtr="0">
            <a:noAutofit/>
          </a:bodyPr>
          <a:lstStyle/>
          <a:p>
            <a:r>
              <a:rPr lang="en" sz="1500" b="1">
                <a:latin typeface="Century Gothic"/>
                <a:ea typeface="Century Gothic"/>
                <a:cs typeface="Century Gothic"/>
                <a:sym typeface="Century Gothic"/>
              </a:rPr>
              <a:t>A. The Supreme Court said Dred Scott didn’t have any rights because slaves were not citizens and the ruling applied to all black people.</a:t>
            </a:r>
            <a:endParaRPr sz="1700">
              <a:latin typeface="Century Gothic"/>
              <a:ea typeface="Century Gothic"/>
              <a:cs typeface="Century Gothic"/>
              <a:sym typeface="Century Gothic"/>
            </a:endParaRPr>
          </a:p>
        </p:txBody>
      </p:sp>
      <p:sp>
        <p:nvSpPr>
          <p:cNvPr id="544" name="Google Shape;544;p47"/>
          <p:cNvSpPr txBox="1"/>
          <p:nvPr/>
        </p:nvSpPr>
        <p:spPr>
          <a:xfrm>
            <a:off x="-4321975" y="1461475"/>
            <a:ext cx="3522600" cy="1284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ctr">
              <a:lnSpc>
                <a:spcPct val="115000"/>
              </a:lnSpc>
            </a:pPr>
            <a:r>
              <a:rPr lang="en" sz="1600" b="1" u="sng">
                <a:latin typeface="Century Gothic"/>
                <a:ea typeface="Century Gothic"/>
                <a:cs typeface="Century Gothic"/>
                <a:sym typeface="Century Gothic"/>
              </a:rPr>
              <a:t>Directions:</a:t>
            </a:r>
            <a:r>
              <a:rPr lang="en" sz="1600">
                <a:latin typeface="Century Gothic"/>
                <a:ea typeface="Century Gothic"/>
                <a:cs typeface="Century Gothic"/>
                <a:sym typeface="Century Gothic"/>
              </a:rPr>
              <a:t> </a:t>
            </a:r>
            <a:r>
              <a:rPr lang="en" sz="1600" b="1">
                <a:latin typeface="Century Gothic"/>
                <a:ea typeface="Century Gothic"/>
                <a:cs typeface="Century Gothic"/>
                <a:sym typeface="Century Gothic"/>
              </a:rPr>
              <a:t> Drag and Drop</a:t>
            </a:r>
            <a:r>
              <a:rPr lang="en" sz="1600">
                <a:latin typeface="Century Gothic"/>
                <a:ea typeface="Century Gothic"/>
                <a:cs typeface="Century Gothic"/>
                <a:sym typeface="Century Gothic"/>
              </a:rPr>
              <a:t> the descriptions</a:t>
            </a:r>
            <a:r>
              <a:rPr lang="en" sz="1600" b="1">
                <a:latin typeface="Century Gothic"/>
                <a:ea typeface="Century Gothic"/>
                <a:cs typeface="Century Gothic"/>
                <a:sym typeface="Century Gothic"/>
              </a:rPr>
              <a:t> UNDER the correct section of the Supreme Court Case of Dred Scott</a:t>
            </a:r>
            <a:endParaRPr sz="1600" b="1">
              <a:latin typeface="Century Gothic"/>
              <a:ea typeface="Century Gothic"/>
              <a:cs typeface="Century Gothic"/>
              <a:sym typeface="Century Gothic"/>
            </a:endParaRPr>
          </a:p>
        </p:txBody>
      </p:sp>
    </p:spTree>
    <p:extLst>
      <p:ext uri="{BB962C8B-B14F-4D97-AF65-F5344CB8AC3E}">
        <p14:creationId xmlns:p14="http://schemas.microsoft.com/office/powerpoint/2010/main" val="148681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2" name="Rectangle 1">
            <a:extLst>
              <a:ext uri="{FF2B5EF4-FFF2-40B4-BE49-F238E27FC236}">
                <a16:creationId xmlns:a16="http://schemas.microsoft.com/office/drawing/2014/main" id="{6E62EE25-C925-4B76-B9F4-2E6CCC50ED88}"/>
              </a:ext>
            </a:extLst>
          </p:cNvPr>
          <p:cNvSpPr/>
          <p:nvPr/>
        </p:nvSpPr>
        <p:spPr>
          <a:xfrm>
            <a:off x="0" y="0"/>
            <a:ext cx="7772400" cy="1005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4A907D04-C3C6-4D29-9BF4-20C2A2F0A619}"/>
              </a:ext>
            </a:extLst>
          </p:cNvPr>
          <p:cNvPicPr>
            <a:picLocks noChangeAspect="1"/>
          </p:cNvPicPr>
          <p:nvPr/>
        </p:nvPicPr>
        <p:blipFill>
          <a:blip r:embed="rId3"/>
          <a:stretch>
            <a:fillRect/>
          </a:stretch>
        </p:blipFill>
        <p:spPr>
          <a:xfrm>
            <a:off x="636136" y="2109889"/>
            <a:ext cx="6537602" cy="7038951"/>
          </a:xfrm>
          <a:prstGeom prst="rect">
            <a:avLst/>
          </a:prstGeom>
        </p:spPr>
      </p:pic>
      <p:sp>
        <p:nvSpPr>
          <p:cNvPr id="4" name="TextBox 3">
            <a:extLst>
              <a:ext uri="{FF2B5EF4-FFF2-40B4-BE49-F238E27FC236}">
                <a16:creationId xmlns:a16="http://schemas.microsoft.com/office/drawing/2014/main" id="{FB2E1BE2-2CD9-402A-9877-08C82B2A4320}"/>
              </a:ext>
            </a:extLst>
          </p:cNvPr>
          <p:cNvSpPr txBox="1"/>
          <p:nvPr/>
        </p:nvSpPr>
        <p:spPr>
          <a:xfrm>
            <a:off x="389744" y="0"/>
            <a:ext cx="7030387" cy="1200329"/>
          </a:xfrm>
          <a:prstGeom prst="rect">
            <a:avLst/>
          </a:prstGeom>
          <a:noFill/>
        </p:spPr>
        <p:txBody>
          <a:bodyPr wrap="square" rtlCol="0">
            <a:spAutoFit/>
          </a:bodyPr>
          <a:lstStyle/>
          <a:p>
            <a:pPr algn="ctr"/>
            <a:r>
              <a:rPr lang="en-US" sz="3600" dirty="0"/>
              <a:t>Match the definitions with the causes on page 13 </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66ae331e-6582-451e-bc6b-0fd110eb0c43" xsi:nil="true"/>
    <Owner xmlns="66ae331e-6582-451e-bc6b-0fd110eb0c43">
      <UserInfo>
        <DisplayName/>
        <AccountId xsi:nil="true"/>
        <AccountType/>
      </UserInfo>
    </Owner>
    <Distribution_Groups xmlns="66ae331e-6582-451e-bc6b-0fd110eb0c43" xsi:nil="true"/>
    <AppVersion xmlns="66ae331e-6582-451e-bc6b-0fd110eb0c43" xsi:nil="true"/>
    <IsNotebookLocked xmlns="66ae331e-6582-451e-bc6b-0fd110eb0c43" xsi:nil="true"/>
    <DefaultSectionNames xmlns="66ae331e-6582-451e-bc6b-0fd110eb0c43" xsi:nil="true"/>
    <Templates xmlns="66ae331e-6582-451e-bc6b-0fd110eb0c43" xsi:nil="true"/>
    <NotebookType xmlns="66ae331e-6582-451e-bc6b-0fd110eb0c43" xsi:nil="true"/>
    <Students xmlns="66ae331e-6582-451e-bc6b-0fd110eb0c43">
      <UserInfo>
        <DisplayName/>
        <AccountId xsi:nil="true"/>
        <AccountType/>
      </UserInfo>
    </Students>
    <LMS_Mappings xmlns="66ae331e-6582-451e-bc6b-0fd110eb0c43" xsi:nil="true"/>
    <Student_Groups xmlns="66ae331e-6582-451e-bc6b-0fd110eb0c43">
      <UserInfo>
        <DisplayName/>
        <AccountId xsi:nil="true"/>
        <AccountType/>
      </UserInfo>
    </Student_Groups>
    <TeamsChannelId xmlns="66ae331e-6582-451e-bc6b-0fd110eb0c43" xsi:nil="true"/>
    <Self_Registration_Enabled xmlns="66ae331e-6582-451e-bc6b-0fd110eb0c43" xsi:nil="true"/>
    <Has_Teacher_Only_SectionGroup xmlns="66ae331e-6582-451e-bc6b-0fd110eb0c43" xsi:nil="true"/>
    <CultureName xmlns="66ae331e-6582-451e-bc6b-0fd110eb0c43" xsi:nil="true"/>
    <Invited_Teachers xmlns="66ae331e-6582-451e-bc6b-0fd110eb0c43" xsi:nil="true"/>
    <Invited_Students xmlns="66ae331e-6582-451e-bc6b-0fd110eb0c43" xsi:nil="true"/>
    <Is_Collaboration_Space_Locked xmlns="66ae331e-6582-451e-bc6b-0fd110eb0c43" xsi:nil="true"/>
    <FolderType xmlns="66ae331e-6582-451e-bc6b-0fd110eb0c43" xsi:nil="true"/>
    <Teachers xmlns="66ae331e-6582-451e-bc6b-0fd110eb0c43">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B64DF6DE942341870867D3A737B8E5" ma:contentTypeVersion="32" ma:contentTypeDescription="Create a new document." ma:contentTypeScope="" ma:versionID="e90b3e4aa11450392b84c5c779728488">
  <xsd:schema xmlns:xsd="http://www.w3.org/2001/XMLSchema" xmlns:xs="http://www.w3.org/2001/XMLSchema" xmlns:p="http://schemas.microsoft.com/office/2006/metadata/properties" xmlns:ns3="2caeea82-8059-4192-adc0-1a9515e2336b" xmlns:ns4="66ae331e-6582-451e-bc6b-0fd110eb0c43" targetNamespace="http://schemas.microsoft.com/office/2006/metadata/properties" ma:root="true" ma:fieldsID="856ecf4785cda714d7d765aa238b401d" ns3:_="" ns4:_="">
    <xsd:import namespace="2caeea82-8059-4192-adc0-1a9515e2336b"/>
    <xsd:import namespace="66ae331e-6582-451e-bc6b-0fd110eb0c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Tags" minOccurs="0"/>
                <xsd:element ref="ns4:MediaServiceOCR" minOccurs="0"/>
                <xsd:element ref="ns4:MediaServiceDateTaken" minOccurs="0"/>
                <xsd:element ref="ns4:Math_Settings" minOccurs="0"/>
                <xsd:element ref="ns4:Distribution_Groups" minOccurs="0"/>
                <xsd:element ref="ns4:LMS_Mappin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eea82-8059-4192-adc0-1a9515e233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331e-6582-451e-bc6b-0fd110eb0c4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ath_Settings" ma:index="35" nillable="true" ma:displayName="Math Settings" ma:internalName="Math_Settings">
      <xsd:simpleType>
        <xsd:restriction base="dms:Text"/>
      </xsd:simpleType>
    </xsd:element>
    <xsd:element name="Distribution_Groups" ma:index="36" nillable="true" ma:displayName="Distribution Groups" ma:internalName="Distribution_Groups">
      <xsd:simpleType>
        <xsd:restriction base="dms:Note">
          <xsd:maxLength value="255"/>
        </xsd:restriction>
      </xsd:simpleType>
    </xsd:element>
    <xsd:element name="LMS_Mappings" ma:index="37" nillable="true" ma:displayName="LMS Mappings" ma:internalName="LMS_Mappings">
      <xsd:simpleType>
        <xsd:restriction base="dms:Note">
          <xsd:maxLength value="255"/>
        </xsd:restrictio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A0A2C5-5D53-48EF-B984-FFDFA0861989}">
  <ds:schemaRefs>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66ae331e-6582-451e-bc6b-0fd110eb0c43"/>
    <ds:schemaRef ds:uri="2caeea82-8059-4192-adc0-1a9515e2336b"/>
    <ds:schemaRef ds:uri="http://purl.org/dc/terms/"/>
    <ds:schemaRef ds:uri="http://purl.org/dc/elements/1.1/"/>
  </ds:schemaRefs>
</ds:datastoreItem>
</file>

<file path=customXml/itemProps2.xml><?xml version="1.0" encoding="utf-8"?>
<ds:datastoreItem xmlns:ds="http://schemas.openxmlformats.org/officeDocument/2006/customXml" ds:itemID="{341D33C5-9D66-4844-AF57-81A5D3578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eea82-8059-4192-adc0-1a9515e2336b"/>
    <ds:schemaRef ds:uri="66ae331e-6582-451e-bc6b-0fd110eb0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643829-ECDC-4906-B77F-81BBE6B5E0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660</Words>
  <Application>Microsoft Office PowerPoint</Application>
  <PresentationFormat>Custom</PresentationFormat>
  <Paragraphs>27</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Lobster</vt:lpstr>
      <vt:lpstr>Fjalla One</vt:lpstr>
      <vt:lpstr>Bungee Shade</vt:lpstr>
      <vt:lpstr>Arial</vt:lpstr>
      <vt:lpstr>Century Gothic</vt:lpstr>
      <vt:lpstr>Luckiest Guy</vt:lpstr>
      <vt:lpstr>Merriweather</vt:lpstr>
      <vt:lpstr>Jacques Francois Shadow</vt:lpstr>
      <vt:lpstr>Bangers</vt:lpstr>
      <vt:lpstr>Permanent Marker</vt:lpstr>
      <vt:lpstr>Amatic SC</vt:lpstr>
      <vt:lpstr>Bree Serif</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Parker</dc:creator>
  <cp:lastModifiedBy>Terence Burger</cp:lastModifiedBy>
  <cp:revision>3</cp:revision>
  <cp:lastPrinted>2021-01-04T13:54:14Z</cp:lastPrinted>
  <dcterms:modified xsi:type="dcterms:W3CDTF">2021-01-10T23:31:28Z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0x010100E6B64DF6DE942341870867D3A737B8E5</vt:lpwstr>
  </property>
</Properties>
</file>