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57" r:id="rId3"/>
    <p:sldId id="340" r:id="rId4"/>
    <p:sldId id="329" r:id="rId5"/>
    <p:sldId id="328" r:id="rId6"/>
    <p:sldId id="32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674EE-9E5F-471D-A28E-BDD343D02CAF}" type="datetimeFigureOut">
              <a:rPr lang="en-US" smtClean="0"/>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AF465-0BFA-46F2-9B78-6DCFFAA16BBE}" type="slidenum">
              <a:rPr lang="en-US" smtClean="0"/>
              <a:t>‹#›</a:t>
            </a:fld>
            <a:endParaRPr lang="en-US"/>
          </a:p>
        </p:txBody>
      </p:sp>
    </p:spTree>
    <p:extLst>
      <p:ext uri="{BB962C8B-B14F-4D97-AF65-F5344CB8AC3E}">
        <p14:creationId xmlns:p14="http://schemas.microsoft.com/office/powerpoint/2010/main" val="27620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eorgiaencyclopedia.org/articles/history-archaeology/malconten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Review</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8014BE-9D29-4C31-A711-4ABCB9F7D4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34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t>TRUSTEE COLONY</a:t>
            </a:r>
          </a:p>
          <a:p>
            <a:pPr eaLnBrk="1" hangingPunct="1">
              <a:lnSpc>
                <a:spcPct val="80000"/>
              </a:lnSpc>
            </a:pPr>
            <a:r>
              <a:rPr lang="en-US" altLang="en-US" sz="1200" dirty="0"/>
              <a:t>NO SLAVERY</a:t>
            </a:r>
          </a:p>
          <a:p>
            <a:pPr eaLnBrk="1" hangingPunct="1">
              <a:lnSpc>
                <a:spcPct val="80000"/>
              </a:lnSpc>
            </a:pPr>
            <a:r>
              <a:rPr lang="en-US" altLang="en-US" sz="1200" dirty="0"/>
              <a:t>NO RUM</a:t>
            </a:r>
          </a:p>
          <a:p>
            <a:pPr eaLnBrk="1" hangingPunct="1">
              <a:lnSpc>
                <a:spcPct val="80000"/>
              </a:lnSpc>
            </a:pPr>
            <a:r>
              <a:rPr lang="en-US" altLang="en-US" sz="1200" dirty="0"/>
              <a:t>No lawyers</a:t>
            </a:r>
          </a:p>
          <a:p>
            <a:pPr eaLnBrk="1" hangingPunct="1">
              <a:lnSpc>
                <a:spcPct val="80000"/>
              </a:lnSpc>
            </a:pPr>
            <a:r>
              <a:rPr lang="en-US" altLang="en-US" sz="1200" dirty="0"/>
              <a:t>No Gambling</a:t>
            </a:r>
          </a:p>
          <a:p>
            <a:pPr eaLnBrk="1" hangingPunct="1">
              <a:lnSpc>
                <a:spcPct val="80000"/>
              </a:lnSpc>
            </a:pPr>
            <a:r>
              <a:rPr lang="en-US" altLang="en-US" sz="1200" dirty="0"/>
              <a:t>LAND LIMITS (Could not buy or sell) </a:t>
            </a:r>
          </a:p>
          <a:p>
            <a:pPr eaLnBrk="1" hangingPunct="1">
              <a:lnSpc>
                <a:spcPct val="80000"/>
              </a:lnSpc>
            </a:pPr>
            <a:r>
              <a:rPr lang="en-US" altLang="en-US" sz="1200" dirty="0"/>
              <a:t>FEMALE COULD NOT  INHERIT LAND</a:t>
            </a:r>
          </a:p>
          <a:p>
            <a:pPr eaLnBrk="1" hangingPunct="1">
              <a:lnSpc>
                <a:spcPct val="80000"/>
              </a:lnSpc>
            </a:pPr>
            <a:r>
              <a:rPr lang="en-US" altLang="en-US" sz="1200" dirty="0"/>
              <a:t>FORCED TO GROW MULBERRY TREES, and Indigo Plants</a:t>
            </a:r>
          </a:p>
          <a:p>
            <a:pPr eaLnBrk="1" hangingPunct="1">
              <a:lnSpc>
                <a:spcPct val="80000"/>
              </a:lnSpc>
            </a:pPr>
            <a:r>
              <a:rPr lang="en-US" altLang="en-US" sz="1200" dirty="0"/>
              <a:t>STRUGGLED TO MAKE MONEY</a:t>
            </a:r>
          </a:p>
          <a:p>
            <a:r>
              <a:rPr lang="en-US" altLang="en-US" sz="1200" dirty="0"/>
              <a:t>Trading with the Indians in GA required a license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8014BE-9D29-4C31-A711-4ABCB9F7D4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2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https://www.georgiaencyclopedia.org/articles/history-archaeology/malcontents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8014BE-9D29-4C31-A711-4ABCB9F7D4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89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8014BE-9D29-4C31-A711-4ABCB9F7D4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818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6987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9961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577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91327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8718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7409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65240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2629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09244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93628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5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200"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49520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72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01359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9842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271312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200"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04277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200"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424494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7"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20073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6944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9"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9"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4"/>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6958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10/19/2020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4"/>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1928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10/19/2020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72624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10/19/2020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107961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pic>
        <p:nvPicPr>
          <p:cNvPr id="3" name="Picture 2">
            <a:extLst>
              <a:ext uri="{FF2B5EF4-FFF2-40B4-BE49-F238E27FC236}">
                <a16:creationId xmlns:a16="http://schemas.microsoft.com/office/drawing/2014/main" id="{4D82C66D-4934-4FE4-B0A1-E9EC99DA9787}"/>
              </a:ext>
            </a:extLst>
          </p:cNvPr>
          <p:cNvPicPr>
            <a:picLocks noChangeAspect="1"/>
          </p:cNvPicPr>
          <p:nvPr/>
        </p:nvPicPr>
        <p:blipFill rotWithShape="1">
          <a:blip r:embed="rId3">
            <a:alphaModFix amt="50000"/>
          </a:blip>
          <a:srcRect t="20242" r="-1" b="2683"/>
          <a:stretch/>
        </p:blipFill>
        <p:spPr>
          <a:xfrm>
            <a:off x="-1" y="-1"/>
            <a:ext cx="12188952" cy="6858000"/>
          </a:xfrm>
          <a:prstGeom prst="rect">
            <a:avLst/>
          </a:prstGeom>
        </p:spPr>
      </p:pic>
      <p:sp>
        <p:nvSpPr>
          <p:cNvPr id="2" name="Title 1">
            <a:extLst>
              <a:ext uri="{FF2B5EF4-FFF2-40B4-BE49-F238E27FC236}">
                <a16:creationId xmlns:a16="http://schemas.microsoft.com/office/drawing/2014/main" id="{08440AE4-227C-42E3-AE94-428EE848AAD0}"/>
              </a:ext>
            </a:extLst>
          </p:cNvPr>
          <p:cNvSpPr>
            <a:spLocks noGrp="1"/>
          </p:cNvSpPr>
          <p:nvPr>
            <p:ph type="ctrTitle"/>
          </p:nvPr>
        </p:nvSpPr>
        <p:spPr>
          <a:xfrm>
            <a:off x="1524000" y="1122363"/>
            <a:ext cx="9144000" cy="3063240"/>
          </a:xfrm>
        </p:spPr>
        <p:txBody>
          <a:bodyPr>
            <a:normAutofit/>
          </a:bodyPr>
          <a:lstStyle/>
          <a:p>
            <a:pPr algn="ctr">
              <a:lnSpc>
                <a:spcPct val="90000"/>
              </a:lnSpc>
            </a:pPr>
            <a:br>
              <a:rPr lang="en-US" sz="6800" dirty="0"/>
            </a:br>
            <a:br>
              <a:rPr lang="en-US" sz="6800" dirty="0"/>
            </a:br>
            <a:endParaRPr lang="en-US" sz="6800" dirty="0"/>
          </a:p>
        </p:txBody>
      </p:sp>
      <p:sp>
        <p:nvSpPr>
          <p:cNvPr id="41"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14" name="Title 1">
            <a:extLst>
              <a:ext uri="{FF2B5EF4-FFF2-40B4-BE49-F238E27FC236}">
                <a16:creationId xmlns:a16="http://schemas.microsoft.com/office/drawing/2014/main" id="{D498DF64-7F39-4779-8E69-0C233B97AE9E}"/>
              </a:ext>
            </a:extLst>
          </p:cNvPr>
          <p:cNvSpPr txBox="1">
            <a:spLocks/>
          </p:cNvSpPr>
          <p:nvPr/>
        </p:nvSpPr>
        <p:spPr>
          <a:xfrm>
            <a:off x="0" y="1559769"/>
            <a:ext cx="12192000" cy="3063240"/>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100000"/>
              </a:lnSpc>
              <a:spcBef>
                <a:spcPct val="0"/>
              </a:spcBef>
              <a:buNone/>
              <a:defRPr sz="96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FFFFFF"/>
                </a:solidFill>
                <a:effectLst/>
                <a:uLnTx/>
                <a:uFillTx/>
                <a:latin typeface="The Serif Hand Black"/>
                <a:ea typeface="+mj-ea"/>
                <a:cs typeface="+mj-cs"/>
              </a:rPr>
              <a:t>Exploration and Settlement </a:t>
            </a:r>
            <a:br>
              <a:rPr kumimoji="0" lang="en-US" sz="9600" b="0" i="0" u="none" strike="noStrike" kern="1200" cap="none" spc="0" normalizeH="0" baseline="0" noProof="0" dirty="0">
                <a:ln>
                  <a:noFill/>
                </a:ln>
                <a:solidFill>
                  <a:srgbClr val="FFFFFF"/>
                </a:solidFill>
                <a:effectLst/>
                <a:uLnTx/>
                <a:uFillTx/>
                <a:latin typeface="The Serif Hand Black"/>
                <a:ea typeface="+mj-ea"/>
                <a:cs typeface="+mj-cs"/>
              </a:rPr>
            </a:br>
            <a:r>
              <a:rPr kumimoji="0" lang="en-US" sz="9600" b="0" i="0" u="none" strike="noStrike" kern="1200" cap="none" spc="0" normalizeH="0" baseline="0" noProof="0" dirty="0">
                <a:ln>
                  <a:noFill/>
                </a:ln>
                <a:solidFill>
                  <a:srgbClr val="FFFFFF"/>
                </a:solidFill>
                <a:effectLst/>
                <a:uLnTx/>
                <a:uFillTx/>
                <a:latin typeface="The Serif Hand Black"/>
                <a:ea typeface="+mj-ea"/>
                <a:cs typeface="+mj-cs"/>
              </a:rPr>
              <a:t>Unit 2</a:t>
            </a:r>
            <a:br>
              <a:rPr kumimoji="0" lang="en-US" sz="9600" b="0" i="0" u="none" strike="noStrike" kern="1200" cap="none" spc="0" normalizeH="0" baseline="0" noProof="0" dirty="0">
                <a:ln>
                  <a:noFill/>
                </a:ln>
                <a:solidFill>
                  <a:srgbClr val="FFFFFF"/>
                </a:solidFill>
                <a:effectLst/>
                <a:uLnTx/>
                <a:uFillTx/>
                <a:latin typeface="The Serif Hand Black"/>
                <a:ea typeface="+mj-ea"/>
                <a:cs typeface="+mj-cs"/>
              </a:rPr>
            </a:br>
            <a:r>
              <a:rPr kumimoji="0" lang="en-US" sz="9600" b="0" i="0" u="none" strike="noStrike" kern="1200" cap="none" spc="0" normalizeH="0" baseline="0" noProof="0" dirty="0">
                <a:ln>
                  <a:noFill/>
                </a:ln>
                <a:solidFill>
                  <a:srgbClr val="FFFFFF"/>
                </a:solidFill>
                <a:effectLst/>
                <a:uLnTx/>
                <a:uFillTx/>
                <a:latin typeface="The Serif Hand Black"/>
                <a:ea typeface="+mj-ea"/>
                <a:cs typeface="+mj-cs"/>
              </a:rPr>
              <a:t>Week 9</a:t>
            </a:r>
          </a:p>
        </p:txBody>
      </p:sp>
      <p:sp>
        <p:nvSpPr>
          <p:cNvPr id="4" name="TextBox 3">
            <a:extLst>
              <a:ext uri="{FF2B5EF4-FFF2-40B4-BE49-F238E27FC236}">
                <a16:creationId xmlns:a16="http://schemas.microsoft.com/office/drawing/2014/main" id="{E9BD805A-3832-479A-A9B4-8269C50BD7B7}"/>
              </a:ext>
            </a:extLst>
          </p:cNvPr>
          <p:cNvSpPr txBox="1"/>
          <p:nvPr/>
        </p:nvSpPr>
        <p:spPr>
          <a:xfrm>
            <a:off x="1524000" y="4887310"/>
            <a:ext cx="8739352"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FFFF"/>
                </a:solidFill>
                <a:effectLst/>
                <a:uLnTx/>
                <a:uFillTx/>
                <a:latin typeface="Century" panose="02040604050505020304" pitchFamily="18" charset="0"/>
                <a:ea typeface="+mn-ea"/>
                <a:cs typeface="+mn-cs"/>
              </a:rPr>
              <a:t>Bell-Ringer</a:t>
            </a:r>
            <a:r>
              <a:rPr kumimoji="0" lang="en-US" sz="2000" b="1" i="0" u="none" strike="noStrike" kern="1200" cap="none" spc="0" normalizeH="0" baseline="0" noProof="0" dirty="0">
                <a:ln>
                  <a:noFill/>
                </a:ln>
                <a:solidFill>
                  <a:srgbClr val="FFFFFF"/>
                </a:solidFill>
                <a:effectLst/>
                <a:uLnTx/>
                <a:uFillTx/>
                <a:latin typeface="Century" panose="02040604050505020304" pitchFamily="18" charset="0"/>
                <a:ea typeface="+mn-ea"/>
                <a:cs typeface="+mn-cs"/>
              </a:rPr>
              <a:t> - Define </a:t>
            </a:r>
            <a:r>
              <a:rPr kumimoji="0" lang="en-US" sz="2000" b="1" i="0" u="sng" strike="noStrike" kern="1200" cap="none" spc="0" normalizeH="0" baseline="0" noProof="0" dirty="0">
                <a:ln>
                  <a:noFill/>
                </a:ln>
                <a:solidFill>
                  <a:srgbClr val="FFFFFF"/>
                </a:solidFill>
                <a:effectLst/>
                <a:uLnTx/>
                <a:uFillTx/>
                <a:latin typeface="Century" panose="02040604050505020304" pitchFamily="18" charset="0"/>
                <a:ea typeface="+mn-ea"/>
                <a:cs typeface="+mn-cs"/>
              </a:rPr>
              <a:t>malcontent</a:t>
            </a:r>
            <a:r>
              <a:rPr kumimoji="0" lang="en-US" sz="2000" b="1" i="0" u="none" strike="noStrike" kern="1200" cap="none" spc="0" normalizeH="0" baseline="0" noProof="0" dirty="0">
                <a:ln>
                  <a:noFill/>
                </a:ln>
                <a:solidFill>
                  <a:srgbClr val="FFFFFF"/>
                </a:solidFill>
                <a:effectLst/>
                <a:uLnTx/>
                <a:uFillTx/>
                <a:latin typeface="Century" panose="02040604050505020304" pitchFamily="18" charset="0"/>
                <a:ea typeface="+mn-ea"/>
                <a:cs typeface="+mn-cs"/>
              </a:rPr>
              <a:t> in your SS notebooks in your own words.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entury" panose="02040604050505020304" pitchFamily="18" charset="0"/>
                <a:ea typeface="+mn-ea"/>
                <a:cs typeface="+mn-cs"/>
              </a:rPr>
              <a:t>Hint: Malcontent comes from the Latin root mal means “bad,” or “ill” and the word content, meaning satisfied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he Hand"/>
              <a:ea typeface="+mn-ea"/>
              <a:cs typeface="+mn-cs"/>
            </a:endParaRPr>
          </a:p>
        </p:txBody>
      </p:sp>
    </p:spTree>
    <p:extLst>
      <p:ext uri="{BB962C8B-B14F-4D97-AF65-F5344CB8AC3E}">
        <p14:creationId xmlns:p14="http://schemas.microsoft.com/office/powerpoint/2010/main" val="2617907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BC7199-ABF3-4568-979D-38E3D5588A89}"/>
              </a:ext>
            </a:extLst>
          </p:cNvPr>
          <p:cNvSpPr>
            <a:spLocks noGrp="1"/>
          </p:cNvSpPr>
          <p:nvPr>
            <p:ph type="title"/>
          </p:nvPr>
        </p:nvSpPr>
        <p:spPr/>
        <p:txBody>
          <a:bodyPr/>
          <a:lstStyle/>
          <a:p>
            <a:pPr algn="ctr"/>
            <a:r>
              <a:rPr lang="en-US" b="1" dirty="0"/>
              <a:t>Weekly Standards &amp; Learning Target</a:t>
            </a:r>
          </a:p>
        </p:txBody>
      </p:sp>
      <p:sp>
        <p:nvSpPr>
          <p:cNvPr id="5" name="Text Placeholder 4">
            <a:extLst>
              <a:ext uri="{FF2B5EF4-FFF2-40B4-BE49-F238E27FC236}">
                <a16:creationId xmlns:a16="http://schemas.microsoft.com/office/drawing/2014/main" id="{E3398415-4650-4532-9E9F-C587CBE2F394}"/>
              </a:ext>
            </a:extLst>
          </p:cNvPr>
          <p:cNvSpPr>
            <a:spLocks noGrp="1"/>
          </p:cNvSpPr>
          <p:nvPr>
            <p:ph type="body" idx="1"/>
          </p:nvPr>
        </p:nvSpPr>
        <p:spPr/>
        <p:txBody>
          <a:bodyPr/>
          <a:lstStyle/>
          <a:p>
            <a:pPr algn="ctr"/>
            <a:r>
              <a:rPr lang="en-US" dirty="0"/>
              <a:t>Weekly Standard </a:t>
            </a:r>
          </a:p>
        </p:txBody>
      </p:sp>
      <p:sp>
        <p:nvSpPr>
          <p:cNvPr id="6" name="Content Placeholder 5">
            <a:extLst>
              <a:ext uri="{FF2B5EF4-FFF2-40B4-BE49-F238E27FC236}">
                <a16:creationId xmlns:a16="http://schemas.microsoft.com/office/drawing/2014/main" id="{33A669BE-A51A-4941-9CAC-DE1261C532BF}"/>
              </a:ext>
            </a:extLst>
          </p:cNvPr>
          <p:cNvSpPr>
            <a:spLocks noGrp="1"/>
          </p:cNvSpPr>
          <p:nvPr>
            <p:ph sz="half" idx="2"/>
          </p:nvPr>
        </p:nvSpPr>
        <p:spPr/>
        <p:txBody>
          <a:bodyPr>
            <a:normAutofit fontScale="92500"/>
          </a:bodyPr>
          <a:lstStyle/>
          <a:p>
            <a:r>
              <a:rPr lang="en-US" b="1" dirty="0"/>
              <a:t>SS8H2 Analyze the colonial period of Georgia’s history.</a:t>
            </a:r>
          </a:p>
          <a:p>
            <a:r>
              <a:rPr lang="en-US" b="1" dirty="0"/>
              <a:t>c. Evaluate the role of diverse groups (Jews, </a:t>
            </a:r>
            <a:r>
              <a:rPr lang="en-US" b="1" dirty="0" err="1"/>
              <a:t>Salzburgers</a:t>
            </a:r>
            <a:r>
              <a:rPr lang="en-US" b="1" dirty="0"/>
              <a:t>, Highland Scots, and </a:t>
            </a:r>
            <a:r>
              <a:rPr lang="en-US" b="1" dirty="0">
                <a:highlight>
                  <a:srgbClr val="FFFF00"/>
                </a:highlight>
              </a:rPr>
              <a:t>Malcontents</a:t>
            </a:r>
            <a:r>
              <a:rPr lang="en-US" b="1" dirty="0"/>
              <a:t>) in settling Georgia during the Trustee Period. </a:t>
            </a:r>
          </a:p>
          <a:p>
            <a:endParaRPr lang="en-US" dirty="0"/>
          </a:p>
        </p:txBody>
      </p:sp>
      <p:sp>
        <p:nvSpPr>
          <p:cNvPr id="7" name="Text Placeholder 6">
            <a:extLst>
              <a:ext uri="{FF2B5EF4-FFF2-40B4-BE49-F238E27FC236}">
                <a16:creationId xmlns:a16="http://schemas.microsoft.com/office/drawing/2014/main" id="{E2A1EBEE-2DFD-43D2-A68F-2B4C5EC39D8F}"/>
              </a:ext>
            </a:extLst>
          </p:cNvPr>
          <p:cNvSpPr>
            <a:spLocks noGrp="1"/>
          </p:cNvSpPr>
          <p:nvPr>
            <p:ph type="body" sz="quarter" idx="3"/>
          </p:nvPr>
        </p:nvSpPr>
        <p:spPr/>
        <p:txBody>
          <a:bodyPr/>
          <a:lstStyle/>
          <a:p>
            <a:pPr algn="ctr"/>
            <a:r>
              <a:rPr lang="en-US" dirty="0"/>
              <a:t>Learning Target</a:t>
            </a:r>
          </a:p>
        </p:txBody>
      </p:sp>
      <p:sp>
        <p:nvSpPr>
          <p:cNvPr id="8" name="Content Placeholder 7">
            <a:extLst>
              <a:ext uri="{FF2B5EF4-FFF2-40B4-BE49-F238E27FC236}">
                <a16:creationId xmlns:a16="http://schemas.microsoft.com/office/drawing/2014/main" id="{B8D8ED01-4FEE-48E5-856C-3AE99D651A98}"/>
              </a:ext>
            </a:extLst>
          </p:cNvPr>
          <p:cNvSpPr>
            <a:spLocks noGrp="1"/>
          </p:cNvSpPr>
          <p:nvPr>
            <p:ph sz="quarter" idx="4"/>
          </p:nvPr>
        </p:nvSpPr>
        <p:spPr/>
        <p:txBody>
          <a:bodyPr>
            <a:normAutofit fontScale="92500"/>
          </a:bodyPr>
          <a:lstStyle/>
          <a:p>
            <a:r>
              <a:rPr lang="en-US" sz="5400" b="1" dirty="0"/>
              <a:t>I can explain the role of diverse groups in settling Georgia during the Trustee Period. </a:t>
            </a:r>
          </a:p>
          <a:p>
            <a:endParaRPr lang="en-US" dirty="0"/>
          </a:p>
        </p:txBody>
      </p:sp>
    </p:spTree>
    <p:extLst>
      <p:ext uri="{BB962C8B-B14F-4D97-AF65-F5344CB8AC3E}">
        <p14:creationId xmlns:p14="http://schemas.microsoft.com/office/powerpoint/2010/main" val="101837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1A2C-EAF0-460F-B56B-085CDB16252C}"/>
              </a:ext>
            </a:extLst>
          </p:cNvPr>
          <p:cNvSpPr>
            <a:spLocks noGrp="1"/>
          </p:cNvSpPr>
          <p:nvPr>
            <p:ph type="title"/>
          </p:nvPr>
        </p:nvSpPr>
        <p:spPr/>
        <p:txBody>
          <a:bodyPr/>
          <a:lstStyle/>
          <a:p>
            <a:r>
              <a:rPr lang="en-US" dirty="0"/>
              <a:t>COMPARING TWO COLONIES</a:t>
            </a:r>
          </a:p>
        </p:txBody>
      </p:sp>
      <p:sp>
        <p:nvSpPr>
          <p:cNvPr id="6" name="Content Placeholder 5">
            <a:extLst>
              <a:ext uri="{FF2B5EF4-FFF2-40B4-BE49-F238E27FC236}">
                <a16:creationId xmlns:a16="http://schemas.microsoft.com/office/drawing/2014/main" id="{B51D6D5E-DCD5-444C-8BAC-F98359425CF9}"/>
              </a:ext>
            </a:extLst>
          </p:cNvPr>
          <p:cNvSpPr>
            <a:spLocks noGrp="1"/>
          </p:cNvSpPr>
          <p:nvPr>
            <p:ph idx="1"/>
          </p:nvPr>
        </p:nvSpPr>
        <p:spPr>
          <a:xfrm>
            <a:off x="838200" y="1929384"/>
            <a:ext cx="4038600" cy="4665726"/>
          </a:xfrm>
        </p:spPr>
        <p:txBody>
          <a:bodyPr>
            <a:normAutofit fontScale="77500" lnSpcReduction="20000"/>
          </a:bodyPr>
          <a:lstStyle/>
          <a:p>
            <a:r>
              <a:rPr lang="en-US" dirty="0"/>
              <a:t>ROYAL COLONY</a:t>
            </a:r>
          </a:p>
          <a:p>
            <a:r>
              <a:rPr lang="en-US" b="1" dirty="0">
                <a:latin typeface="Garamond" panose="02020404030301010803" pitchFamily="18" charset="0"/>
              </a:rPr>
              <a:t>SLAVERY WAS ALLOWED</a:t>
            </a:r>
          </a:p>
          <a:p>
            <a:r>
              <a:rPr lang="en-US" b="1" dirty="0">
                <a:latin typeface="Garamond" panose="02020404030301010803" pitchFamily="18" charset="0"/>
              </a:rPr>
              <a:t>TRADE RUM WITH INDIANS</a:t>
            </a:r>
          </a:p>
          <a:p>
            <a:r>
              <a:rPr lang="en-US" b="1" dirty="0">
                <a:latin typeface="Garamond" panose="02020404030301010803" pitchFamily="18" charset="0"/>
              </a:rPr>
              <a:t>NO LAND LIMITS</a:t>
            </a:r>
          </a:p>
          <a:p>
            <a:r>
              <a:rPr lang="en-US" b="1" dirty="0">
                <a:latin typeface="Garamond" panose="02020404030301010803" pitchFamily="18" charset="0"/>
              </a:rPr>
              <a:t>FEMALES COULD INHERIT LAND</a:t>
            </a:r>
          </a:p>
          <a:p>
            <a:r>
              <a:rPr lang="en-US" b="1" dirty="0">
                <a:latin typeface="Garamond" panose="02020404030301010803" pitchFamily="18" charset="0"/>
              </a:rPr>
              <a:t>COULD GROW COTTON, RICE, AND TOBACCO</a:t>
            </a:r>
          </a:p>
          <a:p>
            <a:r>
              <a:rPr lang="en-US" b="1" dirty="0">
                <a:latin typeface="Garamond" panose="02020404030301010803" pitchFamily="18" charset="0"/>
              </a:rPr>
              <a:t>VERY PROFITABLE</a:t>
            </a:r>
          </a:p>
          <a:p>
            <a:endParaRPr lang="en-US" dirty="0"/>
          </a:p>
        </p:txBody>
      </p:sp>
      <p:sp>
        <p:nvSpPr>
          <p:cNvPr id="7" name="Text Box 23">
            <a:extLst>
              <a:ext uri="{FF2B5EF4-FFF2-40B4-BE49-F238E27FC236}">
                <a16:creationId xmlns:a16="http://schemas.microsoft.com/office/drawing/2014/main" id="{EC9ECA0C-A8DD-4863-8A5D-61152D1F7C36}"/>
              </a:ext>
            </a:extLst>
          </p:cNvPr>
          <p:cNvSpPr txBox="1">
            <a:spLocks noChangeArrowheads="1"/>
          </p:cNvSpPr>
          <p:nvPr/>
        </p:nvSpPr>
        <p:spPr bwMode="auto">
          <a:xfrm>
            <a:off x="838200" y="1929384"/>
            <a:ext cx="4038600" cy="4572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Garamond" panose="02020404030301010803" pitchFamily="18" charset="0"/>
                <a:ea typeface="+mn-ea"/>
                <a:cs typeface="+mn-cs"/>
              </a:rPr>
              <a:t>SOUTH CAROLINA  </a:t>
            </a:r>
          </a:p>
        </p:txBody>
      </p:sp>
      <p:sp>
        <p:nvSpPr>
          <p:cNvPr id="8" name="Content Placeholder 5">
            <a:extLst>
              <a:ext uri="{FF2B5EF4-FFF2-40B4-BE49-F238E27FC236}">
                <a16:creationId xmlns:a16="http://schemas.microsoft.com/office/drawing/2014/main" id="{3726B068-505D-4490-B8E4-7DCB146CA99D}"/>
              </a:ext>
            </a:extLst>
          </p:cNvPr>
          <p:cNvSpPr txBox="1">
            <a:spLocks/>
          </p:cNvSpPr>
          <p:nvPr/>
        </p:nvSpPr>
        <p:spPr>
          <a:xfrm>
            <a:off x="7147560" y="1949958"/>
            <a:ext cx="4038600" cy="490804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No slavery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No rum</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No lawyers and no gambling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Land limits (could not buy or sell land)</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Female could not inherit land</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Struggled to make money (forced to grow mulberry trees and indigo plants)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Trading with Indians required a license.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p:txBody>
      </p:sp>
      <p:sp>
        <p:nvSpPr>
          <p:cNvPr id="9" name="Text Box 22">
            <a:extLst>
              <a:ext uri="{FF2B5EF4-FFF2-40B4-BE49-F238E27FC236}">
                <a16:creationId xmlns:a16="http://schemas.microsoft.com/office/drawing/2014/main" id="{4F3BA400-88F1-43DB-92DE-8F2EC75EDF83}"/>
              </a:ext>
            </a:extLst>
          </p:cNvPr>
          <p:cNvSpPr txBox="1">
            <a:spLocks noChangeArrowheads="1"/>
          </p:cNvSpPr>
          <p:nvPr/>
        </p:nvSpPr>
        <p:spPr bwMode="auto">
          <a:xfrm>
            <a:off x="7147560" y="1929384"/>
            <a:ext cx="4038600" cy="457200"/>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rPr>
              <a:t>GEORGIA </a:t>
            </a:r>
          </a:p>
        </p:txBody>
      </p:sp>
      <p:sp>
        <p:nvSpPr>
          <p:cNvPr id="10" name="TextBox 9">
            <a:extLst>
              <a:ext uri="{FF2B5EF4-FFF2-40B4-BE49-F238E27FC236}">
                <a16:creationId xmlns:a16="http://schemas.microsoft.com/office/drawing/2014/main" id="{AE80F9CD-5230-4837-AEB7-EF78F807B926}"/>
              </a:ext>
            </a:extLst>
          </p:cNvPr>
          <p:cNvSpPr txBox="1"/>
          <p:nvPr/>
        </p:nvSpPr>
        <p:spPr>
          <a:xfrm>
            <a:off x="7227570" y="339348"/>
            <a:ext cx="4478134"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What were the rules &amp; regulations outlined by the Charter and the Trustees? </a:t>
            </a:r>
          </a:p>
        </p:txBody>
      </p:sp>
    </p:spTree>
    <p:extLst>
      <p:ext uri="{BB962C8B-B14F-4D97-AF65-F5344CB8AC3E}">
        <p14:creationId xmlns:p14="http://schemas.microsoft.com/office/powerpoint/2010/main" val="52208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Title 1">
            <a:extLst>
              <a:ext uri="{FF2B5EF4-FFF2-40B4-BE49-F238E27FC236}">
                <a16:creationId xmlns:a16="http://schemas.microsoft.com/office/drawing/2014/main" id="{F89E925B-F17F-4601-8A5A-88A17982E878}"/>
              </a:ext>
            </a:extLst>
          </p:cNvPr>
          <p:cNvSpPr>
            <a:spLocks noGrp="1"/>
          </p:cNvSpPr>
          <p:nvPr>
            <p:ph type="title"/>
          </p:nvPr>
        </p:nvSpPr>
        <p:spPr>
          <a:xfrm>
            <a:off x="841248" y="548640"/>
            <a:ext cx="3419540" cy="5431536"/>
          </a:xfrm>
        </p:spPr>
        <p:txBody>
          <a:bodyPr>
            <a:normAutofit/>
          </a:bodyPr>
          <a:lstStyle/>
          <a:p>
            <a:r>
              <a:rPr lang="en-US" sz="6000" dirty="0"/>
              <a:t>Who were the Malcontents?</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89D7C"/>
          </a:solidFill>
          <a:ln w="41275" cap="rnd">
            <a:solidFill>
              <a:srgbClr val="B89D7C"/>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3" name="Content Placeholder 2">
            <a:extLst>
              <a:ext uri="{FF2B5EF4-FFF2-40B4-BE49-F238E27FC236}">
                <a16:creationId xmlns:a16="http://schemas.microsoft.com/office/drawing/2014/main" id="{E18BE1F8-A343-4436-A488-328769458A46}"/>
              </a:ext>
            </a:extLst>
          </p:cNvPr>
          <p:cNvSpPr>
            <a:spLocks noGrp="1"/>
          </p:cNvSpPr>
          <p:nvPr>
            <p:ph idx="1"/>
          </p:nvPr>
        </p:nvSpPr>
        <p:spPr>
          <a:xfrm>
            <a:off x="5341359" y="356055"/>
            <a:ext cx="6052158" cy="6145889"/>
          </a:xfrm>
        </p:spPr>
        <p:txBody>
          <a:bodyPr anchor="ctr">
            <a:normAutofit/>
          </a:bodyPr>
          <a:lstStyle/>
          <a:p>
            <a:pPr>
              <a:lnSpc>
                <a:spcPct val="100000"/>
              </a:lnSpc>
            </a:pPr>
            <a:r>
              <a:rPr lang="en-US" sz="2400" dirty="0">
                <a:latin typeface="Garamond" panose="02020404030301010803" pitchFamily="18" charset="0"/>
              </a:rPr>
              <a:t>Many of Georgia's original settlers came with monetary aid from the Trustees; however, many others </a:t>
            </a:r>
            <a:r>
              <a:rPr lang="en-US" sz="2400" dirty="0">
                <a:highlight>
                  <a:srgbClr val="FFFF00"/>
                </a:highlight>
                <a:latin typeface="Garamond" panose="02020404030301010803" pitchFamily="18" charset="0"/>
              </a:rPr>
              <a:t>arrived without assistance and thus did not have</a:t>
            </a:r>
            <a:r>
              <a:rPr lang="en-US" sz="2400" dirty="0">
                <a:latin typeface="Garamond" panose="02020404030301010803" pitchFamily="18" charset="0"/>
              </a:rPr>
              <a:t> the same </a:t>
            </a:r>
            <a:r>
              <a:rPr lang="en-US" sz="2400" dirty="0">
                <a:highlight>
                  <a:srgbClr val="FFFF00"/>
                </a:highlight>
                <a:latin typeface="Garamond" panose="02020404030301010803" pitchFamily="18" charset="0"/>
              </a:rPr>
              <a:t>loyalty to the colony's founders.  These people were known as </a:t>
            </a:r>
            <a:r>
              <a:rPr lang="en-US" sz="2400" b="1" i="1" dirty="0">
                <a:highlight>
                  <a:srgbClr val="FFFF00"/>
                </a:highlight>
                <a:latin typeface="Garamond" panose="02020404030301010803" pitchFamily="18" charset="0"/>
              </a:rPr>
              <a:t>Malcontents</a:t>
            </a:r>
            <a:r>
              <a:rPr lang="en-US" sz="2400" dirty="0">
                <a:highlight>
                  <a:srgbClr val="FFFF00"/>
                </a:highlight>
                <a:latin typeface="Garamond" panose="02020404030301010803" pitchFamily="18" charset="0"/>
              </a:rPr>
              <a:t>.</a:t>
            </a:r>
            <a:r>
              <a:rPr lang="en-US" sz="2400" dirty="0">
                <a:latin typeface="Garamond" panose="02020404030301010803" pitchFamily="18" charset="0"/>
              </a:rPr>
              <a:t> </a:t>
            </a:r>
          </a:p>
          <a:p>
            <a:pPr>
              <a:lnSpc>
                <a:spcPct val="100000"/>
              </a:lnSpc>
            </a:pPr>
            <a:r>
              <a:rPr lang="en-US" sz="2400" dirty="0">
                <a:latin typeface="Garamond" panose="02020404030301010803" pitchFamily="18" charset="0"/>
              </a:rPr>
              <a:t>Their South Carolina neighbors, who had large amounts of land, slaves and rum, were doing well.  They were growing rice, cotton, and tobacco, and their success was due, in part, to the use of slave labor. </a:t>
            </a:r>
            <a:r>
              <a:rPr lang="en-US" sz="2400" dirty="0">
                <a:highlight>
                  <a:srgbClr val="FFFF00"/>
                </a:highlight>
                <a:latin typeface="Garamond" panose="02020404030301010803" pitchFamily="18" charset="0"/>
              </a:rPr>
              <a:t>The Malcontents could afford to purchase slaves and vast tracts of land, they felt the policies of the Trustees prevented them from realizing their economic potential.</a:t>
            </a:r>
          </a:p>
        </p:txBody>
      </p:sp>
    </p:spTree>
    <p:extLst>
      <p:ext uri="{BB962C8B-B14F-4D97-AF65-F5344CB8AC3E}">
        <p14:creationId xmlns:p14="http://schemas.microsoft.com/office/powerpoint/2010/main" val="200667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Title 1">
            <a:extLst>
              <a:ext uri="{FF2B5EF4-FFF2-40B4-BE49-F238E27FC236}">
                <a16:creationId xmlns:a16="http://schemas.microsoft.com/office/drawing/2014/main" id="{C77D607E-E4E2-4EAF-85BA-E549B982CCDC}"/>
              </a:ext>
            </a:extLst>
          </p:cNvPr>
          <p:cNvSpPr>
            <a:spLocks noGrp="1"/>
          </p:cNvSpPr>
          <p:nvPr>
            <p:ph type="title"/>
          </p:nvPr>
        </p:nvSpPr>
        <p:spPr>
          <a:xfrm>
            <a:off x="7034585" y="703293"/>
            <a:ext cx="4584921" cy="1949815"/>
          </a:xfrm>
        </p:spPr>
        <p:txBody>
          <a:bodyPr vert="horz" lIns="91440" tIns="45720" rIns="91440" bIns="45720" rtlCol="0" anchor="b">
            <a:normAutofit/>
          </a:bodyPr>
          <a:lstStyle/>
          <a:p>
            <a:r>
              <a:rPr lang="en-US" sz="6000"/>
              <a:t>Class Activity</a:t>
            </a:r>
          </a:p>
        </p:txBody>
      </p:sp>
      <p:pic>
        <p:nvPicPr>
          <p:cNvPr id="3" name="Picture 2">
            <a:extLst>
              <a:ext uri="{FF2B5EF4-FFF2-40B4-BE49-F238E27FC236}">
                <a16:creationId xmlns:a16="http://schemas.microsoft.com/office/drawing/2014/main" id="{FEDB9132-C89F-4481-9DA6-E6AFAFBC307F}"/>
              </a:ext>
            </a:extLst>
          </p:cNvPr>
          <p:cNvPicPr>
            <a:picLocks noChangeAspect="1"/>
          </p:cNvPicPr>
          <p:nvPr/>
        </p:nvPicPr>
        <p:blipFill rotWithShape="1">
          <a:blip r:embed="rId3"/>
          <a:srcRect l="12816" r="16219"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26"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89D7C"/>
          </a:solidFill>
          <a:ln w="38100" cap="rnd">
            <a:solidFill>
              <a:srgbClr val="B89D7C"/>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4" name="TextBox 3">
            <a:extLst>
              <a:ext uri="{FF2B5EF4-FFF2-40B4-BE49-F238E27FC236}">
                <a16:creationId xmlns:a16="http://schemas.microsoft.com/office/drawing/2014/main" id="{92140C7D-5844-48B3-9A50-9FD1E21D7109}"/>
              </a:ext>
            </a:extLst>
          </p:cNvPr>
          <p:cNvSpPr txBox="1"/>
          <p:nvPr/>
        </p:nvSpPr>
        <p:spPr>
          <a:xfrm>
            <a:off x="6789421" y="3164618"/>
            <a:ext cx="4830086" cy="3510502"/>
          </a:xfrm>
          <a:prstGeom prst="rect">
            <a:avLst/>
          </a:prstGeom>
        </p:spPr>
        <p:txBody>
          <a:bodyPr rtlCol="0" anchor="t">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Begin work on Interactive Notebook (must be completed by start of class Thursday)</a:t>
            </a:r>
          </a:p>
          <a:p>
            <a:pPr marL="514350" marR="0" lvl="0" indent="-514350" algn="l" defTabSz="457200" rtl="0" eaLnBrk="1" fontAlgn="auto" latinLnBrk="0" hangingPunct="1">
              <a:lnSpc>
                <a:spcPct val="120000"/>
              </a:lnSpc>
              <a:spcBef>
                <a:spcPts val="0"/>
              </a:spcBef>
              <a:spcAft>
                <a:spcPts val="60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514350" marR="0" lvl="0" indent="-514350" algn="l" defTabSz="457200" rtl="0" eaLnBrk="1" fontAlgn="auto" latinLnBrk="0" hangingPunct="1">
              <a:lnSpc>
                <a:spcPct val="120000"/>
              </a:lnSpc>
              <a:spcBef>
                <a:spcPts val="0"/>
              </a:spcBef>
              <a:spcAft>
                <a:spcPts val="60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514350" marR="0" lvl="0" indent="-514350" algn="l" defTabSz="457200" rtl="0" eaLnBrk="1" fontAlgn="auto" latinLnBrk="0" hangingPunct="1">
              <a:lnSpc>
                <a:spcPct val="100000"/>
              </a:lnSpc>
              <a:spcBef>
                <a:spcPts val="0"/>
              </a:spcBef>
              <a:spcAft>
                <a:spcPts val="60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514350" marR="0" lvl="0" indent="-514350" algn="l" defTabSz="457200" rtl="0" eaLnBrk="1" fontAlgn="auto" latinLnBrk="0" hangingPunct="1">
              <a:lnSpc>
                <a:spcPct val="100000"/>
              </a:lnSpc>
              <a:spcBef>
                <a:spcPts val="0"/>
              </a:spcBef>
              <a:spcAft>
                <a:spcPts val="60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514350" marR="0" lvl="0" indent="-514350" algn="l" defTabSz="457200" rtl="0" eaLnBrk="1" fontAlgn="auto" latinLnBrk="0" hangingPunct="1">
              <a:lnSpc>
                <a:spcPct val="100000"/>
              </a:lnSpc>
              <a:spcBef>
                <a:spcPts val="0"/>
              </a:spcBef>
              <a:spcAft>
                <a:spcPts val="60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he Hand"/>
              <a:ea typeface="+mn-ea"/>
              <a:cs typeface="+mn-cs"/>
            </a:endParaRPr>
          </a:p>
        </p:txBody>
      </p:sp>
      <p:sp>
        <p:nvSpPr>
          <p:cNvPr id="5" name="Rectangle 4">
            <a:extLst>
              <a:ext uri="{FF2B5EF4-FFF2-40B4-BE49-F238E27FC236}">
                <a16:creationId xmlns:a16="http://schemas.microsoft.com/office/drawing/2014/main" id="{6C205569-04D8-4A7A-BD50-EC9963060FAB}"/>
              </a:ext>
            </a:extLst>
          </p:cNvPr>
          <p:cNvSpPr/>
          <p:nvPr/>
        </p:nvSpPr>
        <p:spPr>
          <a:xfrm>
            <a:off x="5980423" y="3244334"/>
            <a:ext cx="23115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he Hand"/>
                <a:ea typeface="+mn-ea"/>
                <a:cs typeface="+mn-cs"/>
              </a:rPr>
              <a:t> </a:t>
            </a:r>
          </a:p>
        </p:txBody>
      </p:sp>
      <p:sp>
        <p:nvSpPr>
          <p:cNvPr id="6" name="Rectangle 5">
            <a:extLst>
              <a:ext uri="{FF2B5EF4-FFF2-40B4-BE49-F238E27FC236}">
                <a16:creationId xmlns:a16="http://schemas.microsoft.com/office/drawing/2014/main" id="{46018C84-3C68-4576-A103-EBB03211ADD2}"/>
              </a:ext>
            </a:extLst>
          </p:cNvPr>
          <p:cNvSpPr/>
          <p:nvPr/>
        </p:nvSpPr>
        <p:spPr>
          <a:xfrm>
            <a:off x="5980423" y="3244334"/>
            <a:ext cx="23115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he Hand"/>
                <a:ea typeface="+mn-ea"/>
                <a:cs typeface="+mn-cs"/>
              </a:rPr>
              <a:t> </a:t>
            </a:r>
          </a:p>
        </p:txBody>
      </p:sp>
      <p:sp>
        <p:nvSpPr>
          <p:cNvPr id="7" name="Rectangle 6">
            <a:extLst>
              <a:ext uri="{FF2B5EF4-FFF2-40B4-BE49-F238E27FC236}">
                <a16:creationId xmlns:a16="http://schemas.microsoft.com/office/drawing/2014/main" id="{5BFF7939-8864-4EB3-A561-D1A7CAE74A00}"/>
              </a:ext>
            </a:extLst>
          </p:cNvPr>
          <p:cNvSpPr/>
          <p:nvPr/>
        </p:nvSpPr>
        <p:spPr>
          <a:xfrm>
            <a:off x="5980423" y="3244334"/>
            <a:ext cx="23115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he Hand"/>
                <a:ea typeface="+mn-ea"/>
                <a:cs typeface="+mn-cs"/>
              </a:rPr>
              <a:t> </a:t>
            </a:r>
          </a:p>
        </p:txBody>
      </p:sp>
    </p:spTree>
    <p:extLst>
      <p:ext uri="{BB962C8B-B14F-4D97-AF65-F5344CB8AC3E}">
        <p14:creationId xmlns:p14="http://schemas.microsoft.com/office/powerpoint/2010/main" val="2509403811"/>
      </p:ext>
    </p:extLst>
  </p:cSld>
  <p:clrMapOvr>
    <a:masterClrMapping/>
  </p:clrMapOvr>
</p:sld>
</file>

<file path=ppt/theme/theme1.xml><?xml version="1.0" encoding="utf-8"?>
<a:theme xmlns:a="http://schemas.openxmlformats.org/drawingml/2006/main" name="SketchyVTI">
  <a:themeElements>
    <a:clrScheme name="AnalogousFromLightSeed_2SEEDS">
      <a:dk1>
        <a:srgbClr val="000000"/>
      </a:dk1>
      <a:lt1>
        <a:srgbClr val="FFFFFF"/>
      </a:lt1>
      <a:dk2>
        <a:srgbClr val="243041"/>
      </a:dk2>
      <a:lt2>
        <a:srgbClr val="E2E5E8"/>
      </a:lt2>
      <a:accent1>
        <a:srgbClr val="B89D7C"/>
      </a:accent1>
      <a:accent2>
        <a:srgbClr val="C39791"/>
      </a:accent2>
      <a:accent3>
        <a:srgbClr val="A4A37C"/>
      </a:accent3>
      <a:accent4>
        <a:srgbClr val="7BA9B4"/>
      </a:accent4>
      <a:accent5>
        <a:srgbClr val="8DA2C2"/>
      </a:accent5>
      <a:accent6>
        <a:srgbClr val="807FBA"/>
      </a:accent6>
      <a:hlink>
        <a:srgbClr val="6283AA"/>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1_SketchyVTI">
  <a:themeElements>
    <a:clrScheme name="AnalogousFromLightSeed_2SEEDS">
      <a:dk1>
        <a:srgbClr val="000000"/>
      </a:dk1>
      <a:lt1>
        <a:srgbClr val="FFFFFF"/>
      </a:lt1>
      <a:dk2>
        <a:srgbClr val="243041"/>
      </a:dk2>
      <a:lt2>
        <a:srgbClr val="E2E5E8"/>
      </a:lt2>
      <a:accent1>
        <a:srgbClr val="B89D7C"/>
      </a:accent1>
      <a:accent2>
        <a:srgbClr val="C39791"/>
      </a:accent2>
      <a:accent3>
        <a:srgbClr val="A4A37C"/>
      </a:accent3>
      <a:accent4>
        <a:srgbClr val="7BA9B4"/>
      </a:accent4>
      <a:accent5>
        <a:srgbClr val="8DA2C2"/>
      </a:accent5>
      <a:accent6>
        <a:srgbClr val="807FBA"/>
      </a:accent6>
      <a:hlink>
        <a:srgbClr val="6283AA"/>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400</Words>
  <Application>Microsoft Office PowerPoint</Application>
  <PresentationFormat>Widescreen</PresentationFormat>
  <Paragraphs>58</Paragraphs>
  <Slides>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Century</vt:lpstr>
      <vt:lpstr>Garamond</vt:lpstr>
      <vt:lpstr>The Hand</vt:lpstr>
      <vt:lpstr>The Serif Hand Black</vt:lpstr>
      <vt:lpstr>SketchyVTI</vt:lpstr>
      <vt:lpstr>1_SketchyVTI</vt:lpstr>
      <vt:lpstr>  </vt:lpstr>
      <vt:lpstr>Weekly Standards &amp; Learning Target</vt:lpstr>
      <vt:lpstr>COMPARING TWO COLONIES</vt:lpstr>
      <vt:lpstr>Who were the Malcontents?</vt:lpstr>
      <vt:lpstr>Class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Terence Burger</dc:creator>
  <cp:lastModifiedBy>Terence Burger</cp:lastModifiedBy>
  <cp:revision>1</cp:revision>
  <dcterms:created xsi:type="dcterms:W3CDTF">2020-10-19T13:48:11Z</dcterms:created>
  <dcterms:modified xsi:type="dcterms:W3CDTF">2020-10-19T13:50:23Z</dcterms:modified>
</cp:coreProperties>
</file>