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1" r:id="rId5"/>
    <p:sldMasterId id="2147483733" r:id="rId6"/>
  </p:sldMasterIdLst>
  <p:notesMasterIdLst>
    <p:notesMasterId r:id="rId19"/>
  </p:notesMasterIdLst>
  <p:sldIdLst>
    <p:sldId id="256" r:id="rId7"/>
    <p:sldId id="341" r:id="rId8"/>
    <p:sldId id="302" r:id="rId9"/>
    <p:sldId id="313" r:id="rId10"/>
    <p:sldId id="342" r:id="rId11"/>
    <p:sldId id="344" r:id="rId12"/>
    <p:sldId id="343" r:id="rId13"/>
    <p:sldId id="315" r:id="rId14"/>
    <p:sldId id="340" r:id="rId15"/>
    <p:sldId id="322" r:id="rId16"/>
    <p:sldId id="345" r:id="rId17"/>
    <p:sldId id="3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DF767-4E27-4CEB-8DEF-DE44BFBC8E07}" v="172" dt="2020-10-08T19:12:49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5190" autoAdjust="0"/>
  </p:normalViewPr>
  <p:slideViewPr>
    <p:cSldViewPr snapToGrid="0">
      <p:cViewPr varScale="1">
        <p:scale>
          <a:sx n="61" d="100"/>
          <a:sy n="61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E415-6D27-4B36-B514-8F4B2D70658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14BE-9D29-4C31-A711-4ABCB9F7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8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Approach- </a:t>
            </a:r>
          </a:p>
          <a:p>
            <a:r>
              <a:rPr lang="en-US" dirty="0"/>
              <a:t>Read aloud/Scaffold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1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6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8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32AAA40-60CC-4A74-960D-0DB099E17977}"/>
              </a:ext>
            </a:extLst>
          </p:cNvPr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625090A-8A0B-4385-B5D1-5B466346DD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E02D1109-3494-4FF8-8EB0-C77E9BBBDC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91780306-F029-4705-BF8D-31558A559D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292CF79C-C16A-47A3-8CBC-2D04FFB01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6E37AE77-E664-4173-BE33-DF1FDD1E5D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70C88F6B-444F-43E6-B4C4-C6A6CA1DEC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7780AFE7-6901-4092-830D-B9ED4C3128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41E4453D-9C25-4D10-A090-3CD305796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6203AB54-6C15-4943-8056-7D1DA8A7A3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6999B2D5-F705-418B-995D-5522E21B41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2F7E435A-E78C-45DE-A2B6-AA2C1C7F73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CF5DAABA-AC11-49BE-8F44-7110902AF4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1F9E6C81-5E18-4828-A596-1093E5B946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2B54559B-92C9-41A4-BAD0-8919E0EDDE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59B6DBA5-78C2-4E8C-8AE2-534F59ADD9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151AC6E4-7B44-49CD-BE1D-C15409DCAA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F2FB353D-0B5F-4147-BBDB-B257C2EA71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5BF2D2F6-62AD-4488-8112-8AF141640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6523D6D0-F564-420F-B2F5-B39EBE1072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5AE38C3C-5726-4CC1-8184-5D18D75594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1344437D-4134-47AC-BB07-FE5BEF02C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E6D31A58-0FDC-4EC2-9888-B7FA97590C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BE01CBE8-31D9-4525-8505-7869326511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4FE3CD61-6DA1-4DA5-8A01-325A544DEF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B3FF5464-46A3-4919-9D61-B3296EC885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AF9B496F-82D8-42E3-9A6F-28EAE20D6F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21990E86-703F-41E9-ACC3-E3008EE32B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72102701-F6DC-4C52-9A04-618B42B4CC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89753961-E009-437F-914C-C758A955BE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DE42A45D-7F1C-44D8-8093-3687D9E216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296A503C-5321-4254-86EE-8DC434DCF2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AF90BD09-5CEC-4519-8DBC-8772AC8745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79FC067C-07CA-4F64-87CC-0B38CE4BC1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6D2C51AA-0089-4177-83B7-CD2409C549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59BBB4F9-B1AE-4F3D-BFBC-C326C8587E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D4693F5C-49C5-4011-B434-FFCEC614C5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D4875EE2-2965-4F61-96E9-A861233D98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CBD4A4D6-BF98-4D34-879B-EA8BAA5B9F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13497335-83C0-4FAE-BC2A-E09AD2C5FF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FD332119-F5B7-4B29-AC3D-084CABF5FC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9427BF74-B166-494F-B3EF-2BD51098B5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7DA50D15-9D36-45B9-98D0-D20E612A86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1DDEC121-A2BB-4622-89A4-C7DFF813FB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CCCD3418-A3CE-4F3C-A24B-D5395FD792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B4BCF93C-2E53-4C48-A564-DC249DC011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3BF8EC0C-DE00-4AF0-A479-0825BDD710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15E9E622-41B7-4712-8761-EF2D4B20A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94AE54C2-E4EF-4C8B-82C3-F7F083742B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EBBFB487-D841-467F-A1A6-5FF05BAD8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7F4B5BFC-460B-4B60-B21E-263195C1E9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260F2F0A-C646-457B-902F-5B28DBBE7F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D045C462-576B-4CC4-9DD6-BA631A7A20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A9472252-3F54-4E0A-B4A4-D682DD4719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43272274-DE14-471F-85A1-FDD80ADA8E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35EE4BDD-2A21-4761-810A-233B44EB1C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159C683B-C39A-4686-9024-C71B1B5221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AC752603-4648-48CA-B279-5D628E78D7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1E574CFE-1B44-4134-97D9-4D8B949493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F29FA3CB-25A5-44F5-A5C8-F6AF3FB855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D3A19213-0752-41DC-991B-AFEF52E705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771B18E8-A665-4E59-81CF-CCC0C557AB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C7CE4834-8B0D-4D05-814A-13B8D1D0BB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872955D9-E09A-468B-943C-DEAC05C388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A6CAB19E-1AD2-40E7-801B-6A4D06E28F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4D30632E-DCC6-4EF8-898C-8614D756AC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E3A0BFC7-A71A-4694-930D-2C94BF2B3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1B45191F-C440-43D8-B6C3-E5D15F80C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E0DE69E5-9443-4CE1-860E-3CE057CE93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3001CEE5-ED13-4008-B151-9D430A01D1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B145659D-5F49-484C-AB54-76318E32C4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29BBA1F1-9101-44DE-A449-21AEF3F903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54FE6A03-0027-4656-B17B-A0FEB144A5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5C073168-F875-4B9F-86F7-C8DA42F658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3F878CFF-19B3-4A42-96C8-074CCDD8F5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8F0E0E7B-0C0A-41A4-9A3A-9C754DF70C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C88C7981-8433-4482-9A00-71B095F833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2C66C392-4DED-4877-8280-CD68A30C30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D8C1ECF3-DAAB-4EE3-BE9F-88D5DCB91C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84A02EC3-76D2-4F82-8C23-B598E9C50E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9D5A3BE5-EE30-4BFF-9AF7-25ACE9159B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F0F97453-949B-460A-80BD-C885C87A88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F26D8596-C7A9-4C85-B1F3-79A54EC7D8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AD574380-F9FB-4F0D-A9C6-516BE5C149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B28C6D93-5A2D-442E-9E75-517002402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926088DD-1103-448F-8EFE-F8FBA51FE5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39A02B2C-05FD-4524-9C9C-0B3A252BCF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D4F0E7B2-8224-42BF-8C30-86A83DCE4C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06F8CB22-77D6-46DE-99CF-B0ABE76A3E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EEE7918F-7B8E-4D38-B5B4-38A0D07592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F502472F-A3EE-453F-9810-7589011565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24D2DD14-C889-4BCF-A3DF-9B1A59A028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47AB8AED-91C9-43D8-9A59-8CE22D6FC9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453C075F-98C8-4599-A460-00433439AE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4D3E58B3-EBF0-4C33-98DB-24FEF618E7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D8B445BD-FD78-401D-93D4-BCCFE09BFC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4CC10CF7-3D7D-4CCB-BF57-EDD824E93C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38B5F31E-A37F-42D5-B8BC-894EF1ACF3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606DD98D-A198-4467-BD51-FC489271E4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525389AF-4224-4086-9DEB-4B88A3869F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539C36BA-6CC0-4997-AE52-6C853ECAA8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0A6C7F82-223B-4EFE-8E5C-03B66E2F9D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DC6534FF-E636-41C7-8769-E02BC177C5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CD894644-FD78-4627-BD34-9A4BD55810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5E039583-37A0-4A63-AE35-0ABF6E87F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55F524BE-7AC9-41CE-8484-B890B6C36A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C604DC2E-1141-491B-ACA2-8153A0E2A2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8E1AC8FF-8D70-4B4B-AED1-7EDB7D684F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35F0FF0D-D067-4BD5-97F3-B5F50DF659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2850F3EF-4D8D-4955-A633-2F145E111A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96D08485-A0C4-43C6-B411-F36232B037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D5E250AC-7F8C-4097-80B1-FB91A14584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F9AB773C-7B70-49D9-99E1-6FA2AFD89C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2E204AC4-829F-441F-9F00-2B5F85F29F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A787A3E8-013D-4384-AB32-EDC3E690E3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31A7A2F2-244D-44BE-BEE3-641E2EC20B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2C2DA747-E983-45F0-B443-D20C96F0F2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6959D8C3-4096-4CB7-895A-EE4B0833EE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370E13F6-240D-44AD-AC62-C44FE5D817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4D44765F-C0E8-447A-9906-672DD97B7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BE723615-6B92-4B26-A22D-CAAC98E56B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EFD56FBD-55B9-4526-BFF7-52374BB4DD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EE8D5A9F-5BC9-4249-A9B4-67DA5E54DD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6DE9A85E-6B27-43F6-843E-D31720EFC1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0502ADAF-65D0-4FFC-A240-8D46E20CE3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613FC44F-22D5-43DF-B5F6-708163DD42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DA93BBA0-7841-42E6-A2F4-A32F028BB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7FA1C516-C091-4B4D-AB76-8E7D672821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BD403433-7564-4C12-A5A8-A8DAD5AFCC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BFDEC0FD-6004-4891-829E-65CCDC85C5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70ADC7AC-5564-44A3-BCAF-BDF8B48435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B2506F05-14D9-4728-8D46-4B634D7B94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4265F5AA-EF65-400E-86EB-56E4B37765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DD896493-6D70-411C-80DE-BAC50A916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D3E70540-C39F-4E45-B8CC-275CE3EC4C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D3433309-AF5D-4F54-832F-BE160DFF3D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030BEDF2-5F12-485A-8163-A4F7E12CD8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026B2987-AF9B-49ED-A483-99DDBBE96B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2E4684FE-FD16-4FB5-9739-4C358D77C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95E1884C-4B86-45C0-BD17-47AA770260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E50685B4-FAFE-43D3-8836-D421AA7DF0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E9C599D6-431F-4091-A5A7-3D3C4F5224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29E37976-7D63-4AF9-A0BC-95CB5FECEE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23CBDD31-1FD5-430D-840E-54945CCD48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AA1576DE-CA21-433D-B584-0D032CDBAC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9B54DCE1-68C8-493D-89D2-23D489D8D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8035CD0D-F46B-4BD8-9213-7DAE0F39A5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1B477382-AEA6-418D-B17E-47BF76B543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A8E9B997-8978-4AFA-BB02-BC74A653542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E3E0B3C9-6978-415B-A69D-D39C4EC8D0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79AF1A60-FB35-4974-BA18-8FD6A1808E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687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87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E6BD7BBB-28DD-4BCE-A990-0CCCE49F42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913542DC-5F49-41A3-A779-D6F690799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04C69F88-11C9-4A8C-A49A-2C368342A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62046E4-2D44-43CF-84EA-E3E82F638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21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7C97EDC6-698A-4AFD-8327-98864A7C0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1062EBAD-26B0-4F99-8D44-82A2E6630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01030B8-E9A5-4F90-9689-27C1DF043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BC6D-6A8F-4D31-BA49-2BD6DF22C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27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0162783-3739-4331-B1C7-ED5059409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58398266-CF2A-40F1-8D19-73A5B0AC3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1D45815A-4C33-43A8-ACCF-8CC26B7B4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B9F3-84C5-4397-94A5-7BA5AD43D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46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AD1364FA-A410-404D-9C05-F1975CDC3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1BE75F85-C622-4359-9427-FBEF51944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DFFEA795-A1C2-4C17-9CFC-68A531945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3E38-9702-40DE-8FCE-0A8E252AE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64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BBF8F552-C2F4-4E4B-99D2-4E1CB508A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BA185C10-DFBE-4C3F-979D-FB693ADDD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1E4F9643-7446-4B4B-9B14-75C433D2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49E4-D6E9-40C1-B0CB-93A88D241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67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421F3C14-D028-4D8F-B779-B44E17CBB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5110D6C3-D017-404C-8C3A-C68D358FD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104A4F34-4D18-4111-B226-0E9A332F8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1DA8-BAD6-4D18-9722-50B8ED26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292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FDF09E1B-CFF8-401F-9398-2C9EA22F6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443A3C85-39BA-449A-BF2F-17D0C71DF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E4CB81FA-4177-49A3-B4F3-A6D54772B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3D6D-09AD-4FFF-9461-16D9FD604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4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0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2380ADE0-73D0-4D58-8D34-E70428E1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2156620E-3F47-4B39-8EF7-4816A89BD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792EF4F0-5FEC-4CD8-AF92-EDB26314C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40CE7-2C92-40E6-8B9E-7330A0876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9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C6E85F30-D038-4BBD-BCEA-139D57C45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93489122-1936-41B0-9286-112114B0C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B45D1430-49DC-4110-B586-ABF0B1AE2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14AA-CE54-4999-8A59-CF0B8B89A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587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A6B139E-8345-4E2A-B13E-7752F2F5F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6B8A3889-52B3-4696-BF17-4EA9487D2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0DB6157C-7641-4A30-B258-26EB352A5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DF2D1-E9F4-4D68-8E03-7BEFA2AFC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36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38E8DA15-3859-4930-996D-8AFA0B9FD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BD3733D2-5E2F-4EEF-8A77-98C3E3173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1F603B17-E663-4EA4-9153-30F655F18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749A-AA92-4A47-9167-DB318A795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2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15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50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3CC08FC-95EC-4FFE-B8AF-EF87E39B4AB5}"/>
              </a:ext>
            </a:extLst>
          </p:cNvPr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23FD0091-EDFD-441C-88CA-9A881FDE9A1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1E5B46FE-2DA2-4B2F-968C-ED1C25FD16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1F30E98A-CFEE-421F-81A6-A5A266A233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3FCA26A0-5959-4497-8F44-0BDC1F6F0E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C6F19F49-932C-4078-97FD-69786CEB60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B1A35E94-5F79-4C05-88F1-9DD660CFBF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571A514B-1EBF-4E86-B6E6-1BF081A855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359D18E2-D1A7-44E0-9C46-B4B048193D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AF9A8343-A1BB-4DCE-9EEA-D62EC626BD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143FF9A3-D213-45F7-A45B-5DB5948E44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4C432DB5-573F-4B47-9183-F3AD49D1D5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3FFFC39F-3294-40BB-A4F1-605E1B9408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EE7A7E1A-52EE-4882-8F50-A414F9B8B0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D79DC623-7F30-448B-8B03-6D78BCEAE1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BC3799C2-1424-409C-906F-30E9C713E6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06696603-37E9-410A-ABFF-8518EE48CA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6097AA27-4C55-4738-833D-7DE91C4DA5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79B919AB-51CC-405F-81FB-E17C38F94F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41A46BDA-1208-406D-BF89-F83F39FE45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11AB615D-88FD-40FF-984A-42EF230775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246119DC-8195-4169-894A-14951A5CFA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C663094F-BDCB-43AC-80EF-3C72D55969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90B97B44-4204-45AE-9C4F-2A28484C5F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A2E3954E-95C7-4C5F-B500-2BA13467B7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C627C6EE-EA96-4517-AD36-D50CFC756F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816E5BF3-529D-4F9F-98BE-68F84AD642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964943EF-B30F-4B37-89EC-A2CD26684B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2EFF5DD3-BA58-40E7-8E84-B685E93733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49C3EDE1-6253-460C-92C7-30F21F6303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70739899-B02B-4CD2-965B-FA14AD4FB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C4954818-C330-4A91-B114-64A00B808B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491E10A1-66B9-4E57-ACE3-C20677B912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C0B3BECF-7DA5-450E-A8EA-5483181C0D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FDB6DD98-F4B2-49FD-B171-03A011447A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53EFBB5D-76DF-4AEE-8E80-506D386081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856F6015-6B27-499A-915E-28CA991631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D7EB5C7B-EA62-4AD5-A797-4608FA6BE3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558115E0-CAB4-41C7-98E8-A2A41A2D29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F6781663-AC54-46EC-933E-FAB17AB91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24025CCE-013A-416B-AD16-A2755FE2F6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0269EF7F-0E04-4025-A5A9-DF22789916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0148F57B-73D0-49EB-90F9-22F689D9D9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3DDE4597-463A-4C4C-B24E-499407463B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C898436A-EE0A-4822-B08F-3F419772A9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E5C52723-F7CA-4281-BBFD-2599391ACD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DC1D2B4C-7662-4F92-A96B-8E9B096AF3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ABFDB295-D3E9-4647-8FF2-B3051EA02A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7109296D-98EA-4A0E-9440-84BA78D828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22664C70-FCE4-4097-9370-33C1CC3788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07DCFF2C-577E-4CC1-9E72-E679184B8F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86063787-3EB4-478B-B791-0221740A7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722C52CE-7B01-4E4F-819E-97E2284345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54DB8946-5F7A-4576-B467-976DACD3BD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EA2C11BA-5483-4C18-9B17-15155F7316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1DED89E5-3D99-423B-9736-A53501A12A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93E84F95-0594-4B33-BE35-71CEFA6D24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7F8C2292-2992-4FDF-9F06-CEBA67021F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BBF3A000-11FB-438D-A12E-EC755198A7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6AD784BD-3A66-43BA-9917-ADE6F9E14F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D919F025-9E82-43A5-9940-7EBE2FAE1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D10B6928-1048-4254-BF76-D1702C999D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1C9302C8-913B-45B6-A03F-3E4ED03C1A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CFAF2809-DD3C-48BF-A2EF-E7127D0403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1213E2AC-3466-43C3-921B-56D0D56600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1BC2C9DA-14F3-4FC4-A931-C0974A6859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BE7D57B7-9894-48CE-A97A-7F9E807FF2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1C3BB6B6-B974-49D2-B0F3-EC496B268A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8A051E58-1750-4417-AA0E-9190B21F53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27AAF01F-E1B2-4FA2-A2DF-6C3838DD49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194C3A00-51CE-4634-A2B3-0E89A10BD8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694A731B-305B-4166-9FCB-8718B93366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51675073-A207-4255-B378-81465744C4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5534AC23-0839-4288-95C6-74BB39F123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357D8F2C-6D8E-48C5-AFAE-8D43EF06C7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1E44A5BB-F615-4C9C-B329-086B82F945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B26B63B9-5FB7-4D02-AB65-BE2F056F53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6AABA1B3-B9B3-4C95-B90D-78A16D5739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2341F241-E298-4979-9032-1A7AE18118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1C1E9869-FE2E-473C-A33A-E75ACC490C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B6E203B2-AD64-4F7C-A5FE-CC8C6FA1FB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9A168633-3BD9-4AB7-8E3A-CB4E6C939C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415FD8DE-A962-4FAF-9617-41F8D16099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C2136008-7D4D-4E72-A7A7-2D5861B88F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D6F7A57B-60E1-44FB-94BB-BE2ACB2B32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41A10EB3-F91B-40BD-A94A-A4310240D5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8E28C626-B458-43B5-BB15-DEFA1352E4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7D64C6F9-EDB3-4F5B-8E29-31E2BD54C2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1F33328C-A1BD-4728-96F2-CF51848506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8FB01401-70BA-4CAB-BD1B-0D6AB90BFD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64A61D34-0073-4BCE-9F51-64E4BC2558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76AC6D18-FBBE-4B01-A464-52AE1ABD10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683EBBB8-214C-4E94-A907-28708EE16E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D6BCFB83-88BE-42B5-8DAB-60EBAFF4F4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AD643434-D006-4F7C-B0D4-3C78BDC15E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62404095-96B6-45A1-A9D1-F0303AE91B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6419C920-3D76-4844-9382-0D00287222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DC6DEB99-0D11-439F-B6BB-C305589760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0982462D-ED00-4876-B53D-BDAD887875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3A61BBFC-6F05-4523-A059-FB1BA75F60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2E603D8E-E883-4134-AD41-6DD90F8EBF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C4461AFA-2A9D-45C6-BD31-72B687588F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F8D866F5-5D0B-4C65-B202-D3F94E1F13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54570A0E-04ED-463A-B7DF-989E7E9696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4F359261-3DB8-45CC-B461-5FB3D51164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AEC92F10-8D30-415C-87CF-B07CD8933F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526F336D-3822-4180-A088-D25D792EFE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D3B48724-CB8B-46B7-B116-EE5D05FF02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213445B1-D528-4333-A4F8-4EA77EC742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866DF274-CF43-4256-8EED-4917A2A087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B0C6FD2A-3E5F-4D9D-9A69-5A53EC98FE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7F34BBC1-24A4-4FC4-8648-5FED35DB4F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078A6A2E-6B90-4AB4-BE16-A665E7767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3CFFC19F-4550-4AC1-B480-0D793DA9DB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D98A806A-35D3-4D6B-8DBC-81921EBE2A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C705502E-2655-4A68-AF8C-FF61026A23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12CE0BFA-D118-4724-99AD-B04EAA845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66C1FD01-9A4F-4AD2-B47E-FE49C8A642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C32539C8-85A3-410D-AB7D-09DEE5F577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F8340C49-CF72-41C9-AD16-CEF6CAD34B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94E1BB5B-0110-4020-A6B9-11A5DE4F7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3C2035A6-E4B7-4DC2-A2EB-AF68454FEC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FA9C4970-D28D-4524-8E50-FDCA72D936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575281FE-10BE-4AE4-AC33-228CAD0AFE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1D3D97F4-897C-45A1-A6C9-E9EDE57D72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CB51C649-AE68-41FB-909E-000908EA69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D24BC8A6-A3A5-41AC-898A-6E762C163E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27E7B561-F3D1-4CF3-936B-0FF45A9ECD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41485CF2-3BC7-4AF6-869F-2D50838FB3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FCB2CC41-028C-4B65-8073-EC2F7959AD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41437396-4196-4329-8C20-E3457CBD16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244A3422-7C09-41A6-B1D6-063B5E1E71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9EEAF263-F834-40B6-AF8B-E55F2D7492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CB4DB2E0-4E97-426E-97E0-559812F5FF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41027EA8-EA6F-4681-B6AD-EFCE9E415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68144061-470D-4F55-A731-9DF36813DE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785506A8-5D35-45AC-99BF-B171230B10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8ADF08DE-05A9-40F9-B5DD-2615E2C3F5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D425367D-7D77-428B-B1A6-07F001C4AB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449BF306-0DDC-4206-B0AA-DDA5B13633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011ACE65-6E32-4D1A-91FC-9F0F949BA4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02312F37-9E24-425E-9784-FBD4D72A3A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93FD02C7-A88D-4BF4-BE1D-1ACB2756FA0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6BFC602E-18C9-4690-9DD0-D8C405B37D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78955E88-C311-4175-BD2E-849FFA148A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99588F6C-F581-42D3-9ED4-7074BA4662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2A482D17-A3C1-4765-BD4F-90591A4705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48FCB4CA-6F0D-45B6-90C5-1DF6FF84D1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40CE0485-A2EB-46C6-A092-088A01510F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7735" name="Freeform 151">
                <a:extLst>
                  <a:ext uri="{FF2B5EF4-FFF2-40B4-BE49-F238E27FC236}">
                    <a16:creationId xmlns:a16="http://schemas.microsoft.com/office/drawing/2014/main" id="{D853337C-674B-4974-9B82-C2C327F327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7736" name="Oval 152">
                <a:extLst>
                  <a:ext uri="{FF2B5EF4-FFF2-40B4-BE49-F238E27FC236}">
                    <a16:creationId xmlns:a16="http://schemas.microsoft.com/office/drawing/2014/main" id="{8ABF3943-8FE9-4FBD-8AE6-EF550A7EEA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67737" name="Rectangle 153">
            <a:extLst>
              <a:ext uri="{FF2B5EF4-FFF2-40B4-BE49-F238E27FC236}">
                <a16:creationId xmlns:a16="http://schemas.microsoft.com/office/drawing/2014/main" id="{384061DD-E659-4F64-81B4-8874ABCA9A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7738" name="Rectangle 154">
            <a:extLst>
              <a:ext uri="{FF2B5EF4-FFF2-40B4-BE49-F238E27FC236}">
                <a16:creationId xmlns:a16="http://schemas.microsoft.com/office/drawing/2014/main" id="{3DDBE01D-2C8A-41BB-9240-F096B951B3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739" name="Rectangle 155">
            <a:extLst>
              <a:ext uri="{FF2B5EF4-FFF2-40B4-BE49-F238E27FC236}">
                <a16:creationId xmlns:a16="http://schemas.microsoft.com/office/drawing/2014/main" id="{A1E5F65A-A9F9-4BCF-8458-5C423EEF33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740" name="Rectangle 156">
            <a:extLst>
              <a:ext uri="{FF2B5EF4-FFF2-40B4-BE49-F238E27FC236}">
                <a16:creationId xmlns:a16="http://schemas.microsoft.com/office/drawing/2014/main" id="{50FA0A61-9A58-492C-BC9C-55F7099A26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941C1C25-11CF-46EC-AC18-33500ADAB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7741" name="Rectangle 157">
            <a:extLst>
              <a:ext uri="{FF2B5EF4-FFF2-40B4-BE49-F238E27FC236}">
                <a16:creationId xmlns:a16="http://schemas.microsoft.com/office/drawing/2014/main" id="{BA7E4D36-50BA-4D21-9546-2B7B8E0981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269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terenceburger/GeorgiaGroup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gpb.org/video/georgia-stories-scottish-highlanders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gpb.org/georgiastories/stories/stone_of_help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2C66D-4934-4FE4-B0A1-E9EC99DA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42" r="-1" b="2683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40AE4-227C-42E3-AE94-428EE848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6800" dirty="0"/>
            </a:br>
            <a:br>
              <a:rPr lang="en-US" sz="6800" dirty="0"/>
            </a:br>
            <a:endParaRPr lang="en-US" sz="6800" dirty="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98DF64-7F39-4779-8E69-0C233B97AE9E}"/>
              </a:ext>
            </a:extLst>
          </p:cNvPr>
          <p:cNvSpPr txBox="1">
            <a:spLocks/>
          </p:cNvSpPr>
          <p:nvPr/>
        </p:nvSpPr>
        <p:spPr>
          <a:xfrm>
            <a:off x="0" y="1559769"/>
            <a:ext cx="12192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Exploration and Settlement </a:t>
            </a:r>
            <a:br>
              <a:rPr lang="en-US" dirty="0"/>
            </a:br>
            <a:r>
              <a:rPr lang="en-US" dirty="0"/>
              <a:t>Unit 2</a:t>
            </a:r>
            <a:br>
              <a:rPr lang="en-US" dirty="0"/>
            </a:br>
            <a:r>
              <a:rPr lang="en-US" dirty="0"/>
              <a:t>Week 8</a:t>
            </a:r>
          </a:p>
        </p:txBody>
      </p:sp>
    </p:spTree>
    <p:extLst>
      <p:ext uri="{BB962C8B-B14F-4D97-AF65-F5344CB8AC3E}">
        <p14:creationId xmlns:p14="http://schemas.microsoft.com/office/powerpoint/2010/main" val="26179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607E-E4E2-4EAF-85BA-E549B982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29184"/>
            <a:ext cx="6891527" cy="1783080"/>
          </a:xfrm>
        </p:spPr>
        <p:txBody>
          <a:bodyPr anchor="b">
            <a:normAutofit fontScale="90000"/>
          </a:bodyPr>
          <a:lstStyle/>
          <a:p>
            <a:r>
              <a:rPr lang="en-US" sz="7200" dirty="0"/>
              <a:t>Week 8 Interactive Notebook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1873A-845F-47E2-987E-4AB1249F3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" r="103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205569-04D8-4A7A-BD50-EC9963060FAB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18C84-3C68-4576-A103-EBB03211ADD2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F7939-8864-4EB3-A561-D1A7CAE74A0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A7FF3-4D30-4CA8-9DF7-BFBF5B38B0D7}"/>
              </a:ext>
            </a:extLst>
          </p:cNvPr>
          <p:cNvSpPr txBox="1"/>
          <p:nvPr/>
        </p:nvSpPr>
        <p:spPr>
          <a:xfrm>
            <a:off x="5980423" y="3244334"/>
            <a:ext cx="4361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Reminder</a:t>
            </a:r>
            <a:r>
              <a:rPr lang="en-US" sz="8000" b="1" dirty="0"/>
              <a:t> – Due tomorrow!!!</a:t>
            </a:r>
          </a:p>
        </p:txBody>
      </p:sp>
    </p:spTree>
    <p:extLst>
      <p:ext uri="{BB962C8B-B14F-4D97-AF65-F5344CB8AC3E}">
        <p14:creationId xmlns:p14="http://schemas.microsoft.com/office/powerpoint/2010/main" val="250940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928F-FA22-4B3C-B0D6-169515AE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Padlet Work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91F2-2681-407C-848D-927C5F5C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hlinkClick r:id="rId2"/>
              </a:rPr>
              <a:t>https://padlet.com/terenceburger/GeorgiaGroups</a:t>
            </a:r>
            <a:endParaRPr lang="en-US" sz="4400" b="1" dirty="0"/>
          </a:p>
          <a:p>
            <a:r>
              <a:rPr lang="en-US" sz="4400" b="1" dirty="0"/>
              <a:t>Create a drawing comparing and contrasting the roles and importance of the </a:t>
            </a:r>
            <a:r>
              <a:rPr lang="en-US" sz="4400" b="1" dirty="0" err="1"/>
              <a:t>Salzburgers</a:t>
            </a:r>
            <a:r>
              <a:rPr lang="en-US" sz="4400" b="1" dirty="0"/>
              <a:t> &amp; Highland Scots in settling Georgia. You can just take a picture of your drawing, save it to your computer, and post it in the Padlet. PLEASE MAKE SURE YOU WRITE YOUR NAME ON THE PADLET TO GET CREDIT!!!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154F-5D97-489D-A22E-831080F2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A70A-E073-4760-B451-169F2FBA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522470" cy="425196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In the chat, write a sentence of what you have learned and a question for class.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You can’t exit the Zoom until you have completed the closing.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EA0B0-49DA-4E36-B34D-E664A42B1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359" y="2057400"/>
            <a:ext cx="630403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4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79A73-325E-48A7-97A4-61F620B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Standards &amp; Learning Targets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6CD70-5AF4-4848-B353-2691A7D1D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Weekly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1B8C9-958E-45DC-B7CC-EFB300ED77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SS8H2 Analyze the colonial period of Georgia’s history.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a) </a:t>
            </a:r>
            <a:r>
              <a:rPr lang="en-US" dirty="0">
                <a:highlight>
                  <a:srgbClr val="FFFF00"/>
                </a:highlight>
                <a:latin typeface="Garamond" panose="02020404030301010803" pitchFamily="18" charset="0"/>
              </a:rPr>
              <a:t>Explain</a:t>
            </a:r>
            <a:r>
              <a:rPr lang="en-US" dirty="0">
                <a:latin typeface="Garamond" panose="02020404030301010803" pitchFamily="18" charset="0"/>
              </a:rPr>
              <a:t> the importance of the </a:t>
            </a:r>
            <a:r>
              <a:rPr lang="en-US" b="1" dirty="0">
                <a:latin typeface="Garamond" panose="02020404030301010803" pitchFamily="18" charset="0"/>
              </a:rPr>
              <a:t>Charter of 1732</a:t>
            </a:r>
            <a:r>
              <a:rPr lang="en-US" dirty="0">
                <a:latin typeface="Garamond" panose="02020404030301010803" pitchFamily="18" charset="0"/>
              </a:rPr>
              <a:t>, including the reasons for settlement (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philanthropy, economics, and defense</a:t>
            </a:r>
            <a:r>
              <a:rPr lang="en-US" dirty="0">
                <a:latin typeface="Garamond" panose="02020404030301010803" pitchFamily="18" charset="0"/>
              </a:rPr>
              <a:t>).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b) </a:t>
            </a:r>
            <a:r>
              <a:rPr lang="en-US" dirty="0">
                <a:highlight>
                  <a:srgbClr val="FFFF00"/>
                </a:highlight>
                <a:latin typeface="Garamond" panose="02020404030301010803" pitchFamily="18" charset="0"/>
              </a:rPr>
              <a:t>Analyze</a:t>
            </a:r>
            <a:r>
              <a:rPr lang="en-US" dirty="0">
                <a:latin typeface="Garamond" panose="02020404030301010803" pitchFamily="18" charset="0"/>
              </a:rPr>
              <a:t> the relationship between </a:t>
            </a:r>
            <a:r>
              <a:rPr lang="en-US" b="1" dirty="0">
                <a:latin typeface="Garamond" panose="02020404030301010803" pitchFamily="18" charset="0"/>
              </a:rPr>
              <a:t>James Oglethorpe, </a:t>
            </a:r>
            <a:r>
              <a:rPr lang="en-US" b="1" dirty="0" err="1">
                <a:latin typeface="Garamond" panose="02020404030301010803" pitchFamily="18" charset="0"/>
              </a:rPr>
              <a:t>Tomochichi</a:t>
            </a:r>
            <a:r>
              <a:rPr lang="en-US" dirty="0">
                <a:latin typeface="Garamond" panose="02020404030301010803" pitchFamily="18" charset="0"/>
              </a:rPr>
              <a:t>, and </a:t>
            </a:r>
            <a:r>
              <a:rPr lang="en-US" b="1" dirty="0">
                <a:latin typeface="Garamond" panose="02020404030301010803" pitchFamily="18" charset="0"/>
              </a:rPr>
              <a:t>Mary Musgrove </a:t>
            </a:r>
            <a:r>
              <a:rPr lang="en-US" dirty="0">
                <a:latin typeface="Garamond" panose="02020404030301010803" pitchFamily="18" charset="0"/>
              </a:rPr>
              <a:t>in establishing the city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of Savannah at Yamacraw Bluff.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A6C465-FD18-46A0-A3F7-E5AC2A490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871FC6-5568-401F-A520-B690896D46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/>
            <a:r>
              <a:rPr lang="en-US" sz="6500" b="1" dirty="0"/>
              <a:t>I can explain the reasons for settlement of Georgia listed in the Charter of 1732 and the role of the diverse groups. </a:t>
            </a:r>
          </a:p>
          <a:p>
            <a:pPr marL="285750" indent="-285750"/>
            <a:r>
              <a:rPr lang="en-US" sz="6500" b="1" dirty="0"/>
              <a:t>I can analyze the relationship between James Oglethorpe, </a:t>
            </a:r>
            <a:r>
              <a:rPr lang="en-US" sz="6500" b="1" dirty="0" err="1"/>
              <a:t>Tomochichi</a:t>
            </a:r>
            <a:r>
              <a:rPr lang="en-US" sz="6500" b="1" dirty="0"/>
              <a:t>, and Mary Musgrove.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9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607E-E4E2-4EAF-85BA-E549B982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Reminders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97D2-CF94-4D39-B7F8-76232B48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68" y="2607999"/>
            <a:ext cx="7394883" cy="409651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After you finish the quiz, please go to your week 8 assignment tab, and pull up the following assignment; SS8Hc Interactive Notebook. 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Due by Friday, October 16</a:t>
            </a:r>
            <a:r>
              <a:rPr lang="en-US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th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latin typeface="Garamond" panose="02020404030301010803" pitchFamily="18" charset="0"/>
              </a:rPr>
              <a:t>If you have not completed your </a:t>
            </a:r>
            <a:r>
              <a:rPr lang="en-US" b="1" dirty="0" err="1">
                <a:latin typeface="Garamond" panose="02020404030301010803" pitchFamily="18" charset="0"/>
              </a:rPr>
              <a:t>Flipgrid</a:t>
            </a:r>
            <a:r>
              <a:rPr lang="en-US" b="1" dirty="0">
                <a:latin typeface="Garamond" panose="02020404030301010803" pitchFamily="18" charset="0"/>
              </a:rPr>
              <a:t> Assignment from week 7, please remember it is due by Wednesday, October 14</a:t>
            </a:r>
            <a:r>
              <a:rPr lang="en-US" b="1" baseline="30000" dirty="0">
                <a:latin typeface="Garamond" panose="02020404030301010803" pitchFamily="18" charset="0"/>
              </a:rPr>
              <a:t>th</a:t>
            </a:r>
            <a:r>
              <a:rPr lang="en-US" b="1" dirty="0">
                <a:latin typeface="Garamond" panose="02020404030301010803" pitchFamily="18" charset="0"/>
              </a:rPr>
              <a:t>.  </a:t>
            </a:r>
          </a:p>
          <a:p>
            <a:r>
              <a:rPr lang="en-US" b="1" dirty="0">
                <a:latin typeface="Garamond" panose="02020404030301010803" pitchFamily="18" charset="0"/>
              </a:rPr>
              <a:t>Q1 Grades are finalized Friday, Oct. 16</a:t>
            </a:r>
            <a:r>
              <a:rPr lang="en-US" b="1" baseline="30000" dirty="0">
                <a:latin typeface="Garamond" panose="02020404030301010803" pitchFamily="18" charset="0"/>
              </a:rPr>
              <a:t>th</a:t>
            </a:r>
            <a:r>
              <a:rPr lang="en-US" b="1" dirty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8285F-59F3-4667-B168-8FFE671B1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0" r="75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205569-04D8-4A7A-BD50-EC9963060FAB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18C84-3C68-4576-A103-EBB03211ADD2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F7939-8864-4EB3-A561-D1A7CAE74A0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602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5ADBD-955C-4F0A-9F59-AB41F1E2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Unit 2 part 2 formative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416F5-2DED-4E6F-B44B-143DF393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892" y="1214845"/>
            <a:ext cx="6122871" cy="5550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EAC10F-F4E5-423C-BD01-B96490663D22}"/>
              </a:ext>
            </a:extLst>
          </p:cNvPr>
          <p:cNvSpPr txBox="1"/>
          <p:nvPr/>
        </p:nvSpPr>
        <p:spPr>
          <a:xfrm>
            <a:off x="391885" y="115019"/>
            <a:ext cx="900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You must complete the assessment by the end of class. </a:t>
            </a:r>
          </a:p>
        </p:txBody>
      </p:sp>
    </p:spTree>
    <p:extLst>
      <p:ext uri="{BB962C8B-B14F-4D97-AF65-F5344CB8AC3E}">
        <p14:creationId xmlns:p14="http://schemas.microsoft.com/office/powerpoint/2010/main" val="19016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2C66D-4934-4FE4-B0A1-E9EC99DA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42" r="-1" b="2683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40AE4-227C-42E3-AE94-428EE848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6800" dirty="0"/>
            </a:br>
            <a:br>
              <a:rPr lang="en-US" sz="6800" dirty="0"/>
            </a:br>
            <a:endParaRPr lang="en-US" sz="6800" dirty="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98DF64-7F39-4779-8E69-0C233B97AE9E}"/>
              </a:ext>
            </a:extLst>
          </p:cNvPr>
          <p:cNvSpPr txBox="1">
            <a:spLocks/>
          </p:cNvSpPr>
          <p:nvPr/>
        </p:nvSpPr>
        <p:spPr>
          <a:xfrm>
            <a:off x="0" y="1559769"/>
            <a:ext cx="12192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Exploration and Settlement </a:t>
            </a:r>
            <a:br>
              <a:rPr lang="en-US" dirty="0"/>
            </a:br>
            <a:r>
              <a:rPr lang="en-US" dirty="0"/>
              <a:t>Unit 2</a:t>
            </a:r>
            <a:br>
              <a:rPr lang="en-US" dirty="0"/>
            </a:br>
            <a:r>
              <a:rPr lang="en-US" dirty="0"/>
              <a:t>Week 8 – Day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8B73C-1EF5-4EE1-982B-9C5D668B92BB}"/>
              </a:ext>
            </a:extLst>
          </p:cNvPr>
          <p:cNvSpPr txBox="1"/>
          <p:nvPr/>
        </p:nvSpPr>
        <p:spPr>
          <a:xfrm>
            <a:off x="346841" y="5155324"/>
            <a:ext cx="1163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Please have your notebook and a pen/pencil with you.</a:t>
            </a:r>
          </a:p>
          <a:p>
            <a:pPr algn="ctr"/>
            <a:r>
              <a:rPr lang="en-US" sz="4400" b="1" dirty="0"/>
              <a:t>Title today’s notes: Diverse Groups Roles in Settling Georgia (10/15/2020)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2DD8F-0ABE-4C0D-B20D-ACB5AE56C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3" y="2456038"/>
            <a:ext cx="2812807" cy="2728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1FB9E-E44A-47D2-976A-A4D410E41CB6}"/>
              </a:ext>
            </a:extLst>
          </p:cNvPr>
          <p:cNvSpPr txBox="1"/>
          <p:nvPr/>
        </p:nvSpPr>
        <p:spPr>
          <a:xfrm>
            <a:off x="936105" y="2580155"/>
            <a:ext cx="7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150AB-4268-4FFF-B5B0-B4E15E7AEC4C}"/>
              </a:ext>
            </a:extLst>
          </p:cNvPr>
          <p:cNvSpPr txBox="1"/>
          <p:nvPr/>
        </p:nvSpPr>
        <p:spPr>
          <a:xfrm>
            <a:off x="2058465" y="2580155"/>
            <a:ext cx="5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6AF51-D557-4D22-AD00-BFC98114D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06" y="3023290"/>
            <a:ext cx="1936180" cy="20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4951-C0E2-420C-8F33-ADB81B71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3142-6870-4FAD-A0AD-80DBD642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Both of these are due before 8:30 AM Friday at the latest if you do not want a 0.</a:t>
            </a:r>
          </a:p>
          <a:p>
            <a:pPr lvl="1"/>
            <a:r>
              <a:rPr lang="en-US" sz="4000" b="1" dirty="0"/>
              <a:t>Unit 2 Part 2 Summative – Was due Tuesday (found in Assess)</a:t>
            </a:r>
          </a:p>
          <a:p>
            <a:pPr lvl="1"/>
            <a:r>
              <a:rPr lang="en-US" sz="4000" b="1" dirty="0" err="1"/>
              <a:t>Flipgrid</a:t>
            </a:r>
            <a:r>
              <a:rPr lang="en-US" sz="4000" b="1" dirty="0"/>
              <a:t> (link is found on my blog in “Classwork &amp; </a:t>
            </a:r>
            <a:r>
              <a:rPr lang="en-US" sz="4000" b="1" dirty="0" err="1"/>
              <a:t>Powerpoints</a:t>
            </a:r>
            <a:r>
              <a:rPr lang="en-US" sz="4000" b="1" dirty="0"/>
              <a:t>” Week 7</a:t>
            </a:r>
          </a:p>
          <a:p>
            <a:r>
              <a:rPr lang="en-US" sz="4400" b="1" dirty="0"/>
              <a:t>Week 8 Interactive Notebook due Friday – found in CTLS under resources</a:t>
            </a:r>
          </a:p>
        </p:txBody>
      </p:sp>
    </p:spTree>
    <p:extLst>
      <p:ext uri="{BB962C8B-B14F-4D97-AF65-F5344CB8AC3E}">
        <p14:creationId xmlns:p14="http://schemas.microsoft.com/office/powerpoint/2010/main" val="55831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79A73-325E-48A7-97A4-61F620B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Standards &amp; Learning Targets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6CD70-5AF4-4848-B353-2691A7D1D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Weekly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1B8C9-958E-45DC-B7CC-EFB300ED77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SS8H2 Analyze the colonial period of Georgia’s history.</a:t>
            </a:r>
          </a:p>
          <a:p>
            <a:pPr lvl="1"/>
            <a:r>
              <a:rPr lang="en-US" sz="2400" b="1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c. Evaluate the role of diverse groups (</a:t>
            </a:r>
            <a:r>
              <a:rPr lang="en-US" sz="2400" b="1" kern="0" dirty="0">
                <a:solidFill>
                  <a:srgbClr val="FF0000"/>
                </a:solidFill>
                <a:latin typeface="Garamond" panose="02020404030301010803" pitchFamily="18" charset="0"/>
                <a:cs typeface="Arial"/>
                <a:sym typeface="Arial"/>
              </a:rPr>
              <a:t>Jews, </a:t>
            </a:r>
            <a:r>
              <a:rPr lang="en-US" sz="2400" b="1" kern="0" dirty="0" err="1">
                <a:solidFill>
                  <a:srgbClr val="FF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/>
                <a:sym typeface="Arial"/>
              </a:rPr>
              <a:t>Salzburgers</a:t>
            </a:r>
            <a:r>
              <a:rPr lang="en-US" sz="2400" b="1" kern="0" dirty="0">
                <a:solidFill>
                  <a:srgbClr val="FF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/>
                <a:sym typeface="Arial"/>
              </a:rPr>
              <a:t>, Highland Scots</a:t>
            </a:r>
            <a:r>
              <a:rPr lang="en-US" sz="2400" b="1" kern="0" dirty="0">
                <a:solidFill>
                  <a:srgbClr val="FF0000"/>
                </a:solidFill>
                <a:latin typeface="Garamond" panose="02020404030301010803" pitchFamily="18" charset="0"/>
                <a:cs typeface="Arial"/>
                <a:sym typeface="Arial"/>
              </a:rPr>
              <a:t>, and Malcontents</a:t>
            </a:r>
            <a:r>
              <a:rPr lang="en-US" sz="2400" b="1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) in settling Georgia during the Trustee Period.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A6C465-FD18-46A0-A3F7-E5AC2A490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871FC6-5568-401F-A520-B690896D46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marL="285744" indent="-285744" defTabSz="457189"/>
            <a:r>
              <a:rPr lang="en-US" sz="9600" b="1" dirty="0">
                <a:latin typeface="Garamond" panose="02020404030301010803" pitchFamily="18" charset="0"/>
                <a:cs typeface="Arial"/>
                <a:sym typeface="Arial"/>
              </a:rPr>
              <a:t>I can explain the role of diverse groups in the settling of Georgia during the Trustee Period. </a:t>
            </a:r>
          </a:p>
          <a:p>
            <a:pPr marL="742944" lvl="1" indent="-285744" defTabSz="457189"/>
            <a:r>
              <a:rPr lang="en-US" sz="9600" b="1" kern="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sym typeface="Arial"/>
              </a:rPr>
              <a:t>REMINDER – The Trustee Period is what we call the time in which James Oglethorpe and his Trustees were in charge of Georgia.</a:t>
            </a:r>
          </a:p>
          <a:p>
            <a:pPr marL="742944" lvl="1" indent="-285744" defTabSz="457189"/>
            <a:endParaRPr lang="en-US" sz="620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43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C43542-FC7B-4EFD-AE08-391A7464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62" y="2640165"/>
            <a:ext cx="6058515" cy="39594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>
                <a:latin typeface="Garamond" panose="02020404030301010803" pitchFamily="18" charset="0"/>
              </a:rPr>
              <a:t>Identify the following in each video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Who</a:t>
            </a:r>
            <a:r>
              <a:rPr lang="en-US" sz="2400" dirty="0">
                <a:latin typeface="Garamond" panose="02020404030301010803" pitchFamily="18" charset="0"/>
              </a:rPr>
              <a:t> were they? 	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What</a:t>
            </a:r>
            <a:r>
              <a:rPr lang="en-US" sz="2400" dirty="0">
                <a:latin typeface="Garamond" panose="02020404030301010803" pitchFamily="18" charset="0"/>
              </a:rPr>
              <a:t> reason did they seek the Georgia Colony?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When</a:t>
            </a:r>
            <a:r>
              <a:rPr lang="en-US" sz="2400" dirty="0">
                <a:latin typeface="Garamond" panose="02020404030301010803" pitchFamily="18" charset="0"/>
              </a:rPr>
              <a:t> did they arrive?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Where</a:t>
            </a:r>
            <a:r>
              <a:rPr lang="en-US" sz="2400" dirty="0">
                <a:latin typeface="Garamond" panose="02020404030301010803" pitchFamily="18" charset="0"/>
              </a:rPr>
              <a:t> are they from?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Why</a:t>
            </a:r>
            <a:r>
              <a:rPr lang="en-US" sz="2400" dirty="0">
                <a:latin typeface="Garamond" panose="02020404030301010803" pitchFamily="18" charset="0"/>
              </a:rPr>
              <a:t> were they important to the development of Georgia? 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A9B6E4E-531E-4102-B0C6-C54BD3E2C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2" r="6569"/>
          <a:stretch/>
        </p:blipFill>
        <p:spPr>
          <a:xfrm>
            <a:off x="8156454" y="-5"/>
            <a:ext cx="4035547" cy="3613671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358178BF-622C-4B49-A270-BD3B70D4E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86" r="-1" b="-1"/>
          <a:stretch/>
        </p:blipFill>
        <p:spPr>
          <a:xfrm>
            <a:off x="8144356" y="3793307"/>
            <a:ext cx="4047645" cy="3064700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C44EED-A62A-42A2-B347-68262FDAD3C3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9C256-79A5-4813-9E1D-726C8B9165AE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FB452-BF4C-4DFC-9E38-5DECDB67CE4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640080" y="346456"/>
            <a:ext cx="1717869" cy="19075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CB64FC-ADAE-4F1B-B115-AFF6C82C0918}"/>
              </a:ext>
            </a:extLst>
          </p:cNvPr>
          <p:cNvSpPr txBox="1"/>
          <p:nvPr/>
        </p:nvSpPr>
        <p:spPr>
          <a:xfrm>
            <a:off x="2643207" y="1499830"/>
            <a:ext cx="333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latin typeface="+mj-lt"/>
              </a:rPr>
              <a:t>Introduction </a:t>
            </a: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31435176-9334-4080-8FC7-432847779C3A}"/>
              </a:ext>
            </a:extLst>
          </p:cNvPr>
          <p:cNvSpPr/>
          <p:nvPr/>
        </p:nvSpPr>
        <p:spPr>
          <a:xfrm>
            <a:off x="6837723" y="956599"/>
            <a:ext cx="1616049" cy="1880108"/>
          </a:xfrm>
          <a:prstGeom prst="rightArrow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Oglethorpe greeting the Highlanders</a:t>
            </a:r>
          </a:p>
        </p:txBody>
      </p:sp>
      <p:sp>
        <p:nvSpPr>
          <p:cNvPr id="31" name="Callout: Right Arrow 30">
            <a:extLst>
              <a:ext uri="{FF2B5EF4-FFF2-40B4-BE49-F238E27FC236}">
                <a16:creationId xmlns:a16="http://schemas.microsoft.com/office/drawing/2014/main" id="{B11EC0B1-1734-407F-8C3F-4591A422FAC4}"/>
              </a:ext>
            </a:extLst>
          </p:cNvPr>
          <p:cNvSpPr/>
          <p:nvPr/>
        </p:nvSpPr>
        <p:spPr>
          <a:xfrm>
            <a:off x="6776191" y="4021294"/>
            <a:ext cx="1616049" cy="2614126"/>
          </a:xfrm>
          <a:prstGeom prst="rightArrow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Ebenezer, located on the bluffs above the Savannah River </a:t>
            </a:r>
          </a:p>
        </p:txBody>
      </p:sp>
    </p:spTree>
    <p:extLst>
      <p:ext uri="{BB962C8B-B14F-4D97-AF65-F5344CB8AC3E}">
        <p14:creationId xmlns:p14="http://schemas.microsoft.com/office/powerpoint/2010/main" val="389871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214EB8D-1477-4AA8-A190-76463128A6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ROLE OF THE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SALZBURGERS AND HIGHLAND SCOTS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3C2E39E-94E2-42EF-A3BC-25CBCAC35B9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20090" y="1600200"/>
            <a:ext cx="5299710" cy="50292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WHO:  SALZBURGERS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WHAT: 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Escaped religious persecution from Catholic-run Germany/Austria. 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WHEN: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1734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WHERE: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Built the New town of Ebenezer; Northwest of Savannah along the Savannah River. 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WHY: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They helped the colony of Georgia because they were skilled laborers. The only group successful with silk, first orphanage, and created first Sunday school. 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14485CA-C148-4CED-A719-D39CFF3A5A96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72200" y="1600200"/>
            <a:ext cx="5617634" cy="5029200"/>
          </a:xfrm>
          <a:solidFill>
            <a:schemeClr val="folHlink"/>
          </a:solidFill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WHO:  HIGHLAND SCOTS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WHAT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:  Group of soldiers from Scotland who helped colonize Georgia and defend the Colony from the Spanish threat in Florida; recruited by Oglethorpe.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WHEN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:  1736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WHERE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:  Built the town and fort called Darién along the Altamaha River and raised cattle and timber.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WHY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: They were instrumental in defeating the Spanish during a battle known as the “Battle of Bloody Marsh” and ended the Spanish threat. </a:t>
            </a:r>
          </a:p>
          <a:p>
            <a:pPr marL="0" indent="0" eaLnBrk="1" hangingPunct="1">
              <a:buNone/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b4c783d0434a9e4c3128efbf43fefb85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f576f22edfcf99540a8613da9640d0d8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65473-2274-4634-A7AE-7B01E3B3FE61}">
  <ds:schemaRefs>
    <ds:schemaRef ds:uri="http://schemas.microsoft.com/office/2006/metadata/properties"/>
    <ds:schemaRef ds:uri="http://www.w3.org/XML/1998/namespace"/>
    <ds:schemaRef ds:uri="66ae331e-6582-451e-bc6b-0fd110eb0c43"/>
    <ds:schemaRef ds:uri="http://purl.org/dc/elements/1.1/"/>
    <ds:schemaRef ds:uri="http://schemas.microsoft.com/office/2006/documentManagement/types"/>
    <ds:schemaRef ds:uri="2caeea82-8059-4192-adc0-1a9515e2336b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80C2512-20FE-40E9-9A9B-8AB750F4F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F98C0-D40F-4219-8CB0-4DD5323E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669</Words>
  <Application>Microsoft Office PowerPoint</Application>
  <PresentationFormat>Widescreen</PresentationFormat>
  <Paragraphs>83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Garamond</vt:lpstr>
      <vt:lpstr>Tahoma</vt:lpstr>
      <vt:lpstr>The Hand</vt:lpstr>
      <vt:lpstr>The Serif Hand Black</vt:lpstr>
      <vt:lpstr>Wingdings</vt:lpstr>
      <vt:lpstr>SketchyVTI</vt:lpstr>
      <vt:lpstr>1_SketchyVTI</vt:lpstr>
      <vt:lpstr>Compass</vt:lpstr>
      <vt:lpstr>  </vt:lpstr>
      <vt:lpstr>Weekly Standards &amp; Learning Targets</vt:lpstr>
      <vt:lpstr>Reminders</vt:lpstr>
      <vt:lpstr>Unit 2 part 2 formative </vt:lpstr>
      <vt:lpstr>  </vt:lpstr>
      <vt:lpstr>Reminders</vt:lpstr>
      <vt:lpstr>Weekly Standards &amp; Learning Targets</vt:lpstr>
      <vt:lpstr>PowerPoint Presentation</vt:lpstr>
      <vt:lpstr>ROLE OF THE  SALZBURGERS AND HIGHLAND SCOTS</vt:lpstr>
      <vt:lpstr>Week 8 Interactive Notebook</vt:lpstr>
      <vt:lpstr>Padlet Work Session</vt:lpstr>
      <vt:lpstr>Closing: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Shana Warden</dc:creator>
  <cp:lastModifiedBy>Terence Burger</cp:lastModifiedBy>
  <cp:revision>11</cp:revision>
  <dcterms:created xsi:type="dcterms:W3CDTF">2020-10-05T20:14:15Z</dcterms:created>
  <dcterms:modified xsi:type="dcterms:W3CDTF">2020-10-15T13:32:53Z</dcterms:modified>
</cp:coreProperties>
</file>