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09" r:id="rId5"/>
  </p:sldMasterIdLst>
  <p:notesMasterIdLst>
    <p:notesMasterId r:id="rId19"/>
  </p:notesMasterIdLst>
  <p:sldIdLst>
    <p:sldId id="256" r:id="rId6"/>
    <p:sldId id="257" r:id="rId7"/>
    <p:sldId id="294" r:id="rId8"/>
    <p:sldId id="290" r:id="rId9"/>
    <p:sldId id="296" r:id="rId10"/>
    <p:sldId id="298" r:id="rId11"/>
    <p:sldId id="295" r:id="rId12"/>
    <p:sldId id="297" r:id="rId13"/>
    <p:sldId id="299" r:id="rId14"/>
    <p:sldId id="300" r:id="rId15"/>
    <p:sldId id="304" r:id="rId16"/>
    <p:sldId id="302" r:id="rId17"/>
    <p:sldId id="30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ED53E-7FE2-42A6-A7CB-4D14BFAF08E4}" v="83" dt="2020-08-26T17:16:38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29" autoAdjust="0"/>
  </p:normalViewPr>
  <p:slideViewPr>
    <p:cSldViewPr snapToGrid="0">
      <p:cViewPr varScale="1">
        <p:scale>
          <a:sx n="65" d="100"/>
          <a:sy n="65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6T16:05:10.0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E415-6D27-4B36-B514-8F4B2D70658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14BE-9D29-4C31-A711-4ABCB9F7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CDR4a8GlN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b.org/ga-digital-textbook/#/en/issue/A1191A38A3E22DABBB530728BDC3052A/read/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georgia-geography/80b6f849-fdea-4edd-b821-a02e88fa957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31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use inference to answer the question- Why were Early Georgia cities located on the fall line? </a:t>
            </a:r>
          </a:p>
          <a:p>
            <a:r>
              <a:rPr lang="en-US" dirty="0">
                <a:hlinkClick r:id="rId3"/>
              </a:rPr>
              <a:t>https://www.youtube.com/watch?v=QCDR4a8GlNI</a:t>
            </a:r>
            <a:endParaRPr lang="en-US" dirty="0"/>
          </a:p>
          <a:p>
            <a:r>
              <a:rPr lang="en-US" dirty="0"/>
              <a:t>After watching the video, ask the question again. </a:t>
            </a:r>
          </a:p>
          <a:p>
            <a:endParaRPr lang="en-US" dirty="0"/>
          </a:p>
          <a:p>
            <a:r>
              <a:rPr lang="en-US" dirty="0"/>
              <a:t>This will cover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SS8G1 Describe Georgia’s geography and climate.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Analyze the importance of water in Georgia’s historical development and economic growth.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5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 students correctly identify the physical features on their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0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https://www.gpb.org/ga-digital-textbook/#/en/issue/A1191A38A3E22DABBB530728BDC3052A/read/1</a:t>
            </a:r>
            <a:endParaRPr lang="en-US" dirty="0"/>
          </a:p>
          <a:p>
            <a:endParaRPr lang="en-US" dirty="0"/>
          </a:p>
          <a:p>
            <a:r>
              <a:rPr lang="en-US" dirty="0"/>
              <a:t>Whole Class instruction- Students will take notes on the map they created in their notebooks.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the project and how to upload the assignment.  DUE FRIDAY SEPTEMBER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9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https://create.kahoot.it/details/georgia-geography/80b6f849-fdea-4edd-b821-a02e88fa9575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014BE-9D29-4C31-A711-4ABCB9F7D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91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Students that the project is DUE FRIDAY SEPTEMBER 4- Give class time to complete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014BE-9D29-4C31-A711-4ABCB9F7D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68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8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9689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810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4565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999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4405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406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8576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161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11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7953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4529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045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6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6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6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9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8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25939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georgia-geography/80b6f849-fdea-4edd-b821-a02e88fa957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CDR4a8GlNI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b.org/ga-digital-textbook/#/en/issue/A1191A38A3E22DABBB530728BDC3052A/read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9DE1E-06E6-44AC-9D8C-39FC6E86B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40AE4-227C-42E3-AE94-428EE848A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15235"/>
            <a:ext cx="12549352" cy="3012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Geography of Georgia</a:t>
            </a:r>
            <a:br>
              <a:rPr lang="en-US" dirty="0"/>
            </a:br>
            <a:r>
              <a:rPr lang="en-US" dirty="0"/>
              <a:t>Unit 1 </a:t>
            </a:r>
            <a:br>
              <a:rPr lang="en-US" dirty="0"/>
            </a:br>
            <a:r>
              <a:rPr lang="en-US" dirty="0"/>
              <a:t>Week 3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0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612FD-6AE0-4E20-BEA5-0505EC6A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Week 3 Day 2 (3-2) </a:t>
            </a:r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21" name="Content Placeholder 3">
            <a:hlinkClick r:id="rId3"/>
            <a:extLst>
              <a:ext uri="{FF2B5EF4-FFF2-40B4-BE49-F238E27FC236}">
                <a16:creationId xmlns:a16="http://schemas.microsoft.com/office/drawing/2014/main" id="{E202A826-E643-4791-BD09-F24BAFF1A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98792" y="1214552"/>
            <a:ext cx="6888381" cy="47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1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5FA5-B0A8-4288-91B8-6F65CD4B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8E109-8ED7-4C48-8F04-D20375F74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CTLS Constructed Response</a:t>
            </a:r>
          </a:p>
        </p:txBody>
      </p:sp>
    </p:spTree>
    <p:extLst>
      <p:ext uri="{BB962C8B-B14F-4D97-AF65-F5344CB8AC3E}">
        <p14:creationId xmlns:p14="http://schemas.microsoft.com/office/powerpoint/2010/main" val="184422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1E79-7171-48D5-B428-A563AEE3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0" y="323083"/>
            <a:ext cx="1131964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Remember: Summative Assessment Due Friday, September 4th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65F4C4-FFAD-42C3-8301-D89FF54B1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322" y="1997690"/>
            <a:ext cx="6401355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5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9E714-0D8F-4BD3-AF2A-F7F68CDA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839865"/>
            <a:ext cx="10909640" cy="904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60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5BD8-6F0B-43CA-9141-47F0D5DA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742598"/>
            <a:ext cx="10909643" cy="5526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TWEET ME!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60658-DD02-463A-9516-36460B1C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19" y="2633472"/>
            <a:ext cx="8725113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6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l="6775" t="4633" r="5351" b="23310"/>
          <a:stretch/>
        </p:blipFill>
        <p:spPr>
          <a:xfrm>
            <a:off x="324734" y="1014200"/>
            <a:ext cx="5599033" cy="558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4433" y="1531468"/>
            <a:ext cx="792480" cy="792480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0144" y="1560352"/>
            <a:ext cx="792481" cy="792480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4421" y="2493531"/>
            <a:ext cx="792480" cy="792480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433" y="3455606"/>
            <a:ext cx="792480" cy="792481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4313" y="3455609"/>
            <a:ext cx="792480" cy="792480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0143" y="2541636"/>
            <a:ext cx="792480" cy="792480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10">
            <a:alphaModFix/>
          </a:blip>
          <a:srcRect t="42554" b="27580"/>
          <a:stretch/>
        </p:blipFill>
        <p:spPr>
          <a:xfrm>
            <a:off x="6123867" y="1160567"/>
            <a:ext cx="2483965" cy="3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10">
            <a:alphaModFix/>
          </a:blip>
          <a:srcRect t="42554" b="27580"/>
          <a:stretch/>
        </p:blipFill>
        <p:spPr>
          <a:xfrm>
            <a:off x="8423667" y="1160567"/>
            <a:ext cx="2483965" cy="3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10">
            <a:alphaModFix/>
          </a:blip>
          <a:srcRect t="42554" r="58459" b="27580"/>
          <a:stretch/>
        </p:blipFill>
        <p:spPr>
          <a:xfrm rot="10800000">
            <a:off x="6106368" y="4216567"/>
            <a:ext cx="1031865" cy="3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10">
            <a:alphaModFix/>
          </a:blip>
          <a:srcRect t="42556" r="57206" b="27580"/>
          <a:stretch/>
        </p:blipFill>
        <p:spPr>
          <a:xfrm rot="-5400000">
            <a:off x="8617285" y="1617766"/>
            <a:ext cx="1062967" cy="370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1185711" y="1052152"/>
            <a:ext cx="38780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Curlz MT" panose="04040404050702020202" pitchFamily="82" charset="0"/>
                <a:ea typeface="La Belle Aurore"/>
                <a:cs typeface="La Belle Aurore"/>
                <a:sym typeface="La Belle Aurore"/>
              </a:rPr>
              <a:t>Weekly Standard</a:t>
            </a:r>
            <a:r>
              <a:rPr lang="en" sz="4000" b="1" kern="0" dirty="0">
                <a:solidFill>
                  <a:srgbClr val="000000"/>
                </a:solidFill>
                <a:latin typeface="Curlz MT" panose="04040404050702020202" pitchFamily="82" charset="0"/>
                <a:ea typeface="La Belle Aurore"/>
                <a:cs typeface="La Belle Aurore"/>
                <a:sym typeface="La Belle Aurore"/>
              </a:rPr>
              <a:t>:</a:t>
            </a:r>
            <a:endParaRPr sz="4000" b="1" kern="0" dirty="0">
              <a:solidFill>
                <a:srgbClr val="000000"/>
              </a:solidFill>
              <a:latin typeface="Curlz MT" panose="04040404050702020202" pitchFamily="82" charset="0"/>
              <a:ea typeface="La Belle Aurore"/>
              <a:cs typeface="La Belle Aurore"/>
              <a:sym typeface="La Belle Aurore"/>
            </a:endParaRPr>
          </a:p>
        </p:txBody>
      </p:sp>
      <p:pic>
        <p:nvPicPr>
          <p:cNvPr id="108" name="Google Shape;108;p13" descr="https://images-na.ssl-images-amazon.com/images/I/81JSr1DhmhL._AC_SL1500_.jpg"/>
          <p:cNvPicPr preferRelativeResize="0"/>
          <p:nvPr/>
        </p:nvPicPr>
        <p:blipFill rotWithShape="1">
          <a:blip r:embed="rId11">
            <a:alphaModFix/>
          </a:blip>
          <a:srcRect l="4389" t="3419" r="3774" b="3410"/>
          <a:stretch/>
        </p:blipFill>
        <p:spPr>
          <a:xfrm flipH="1">
            <a:off x="5942201" y="1014200"/>
            <a:ext cx="5463275" cy="5584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6240465" y="1317967"/>
            <a:ext cx="4667166" cy="82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Learning Target</a:t>
            </a:r>
            <a:r>
              <a:rPr lang="en" sz="4000" b="1" kern="0" dirty="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:</a:t>
            </a:r>
            <a:endParaRPr sz="4000" b="1" kern="0" dirty="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17EA75-6100-4760-AC33-F226F06FF4A1}"/>
              </a:ext>
            </a:extLst>
          </p:cNvPr>
          <p:cNvSpPr/>
          <p:nvPr/>
        </p:nvSpPr>
        <p:spPr>
          <a:xfrm>
            <a:off x="514632" y="2375399"/>
            <a:ext cx="5339433" cy="3457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Britannic Bold" panose="020B0903060703020204" pitchFamily="34" charset="0"/>
                <a:cs typeface="Arial"/>
                <a:sym typeface="Arial"/>
              </a:rPr>
              <a:t>SS8G1 Describe Georgia’s geography and climate.</a:t>
            </a:r>
          </a:p>
          <a:p>
            <a:pPr defTabSz="121917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b. </a:t>
            </a:r>
            <a:r>
              <a:rPr lang="en-US" sz="2000" kern="0" dirty="0">
                <a:solidFill>
                  <a:srgbClr val="000000"/>
                </a:solidFill>
                <a:latin typeface="Baskerville Old Face" panose="02020602080505020303" pitchFamily="18" charset="0"/>
                <a:cs typeface="Arial"/>
                <a:sym typeface="Arial"/>
              </a:rPr>
              <a:t>Distinguish among the five geographic regions of Georgia in terms of location, climate, agriculture, and economic contribution.</a:t>
            </a:r>
          </a:p>
          <a:p>
            <a:pPr defTabSz="121917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Baskerville Old Face" panose="02020602080505020303" pitchFamily="18" charset="0"/>
                <a:cs typeface="Arial"/>
                <a:sym typeface="Arial"/>
              </a:rPr>
              <a:t>C. Locate key physical features of Georgia and explain their importance; include the Fall Line, Okefenokee Swamp, Appalachian Mountains, Chattahoochee and Savannah Rivers, and barrier islands.</a:t>
            </a:r>
          </a:p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Britannic Bold" panose="020B0903060703020204" pitchFamily="34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1FF8B-7609-4618-A251-92D717A383FA}"/>
              </a:ext>
            </a:extLst>
          </p:cNvPr>
          <p:cNvSpPr txBox="1"/>
          <p:nvPr/>
        </p:nvSpPr>
        <p:spPr>
          <a:xfrm>
            <a:off x="6416736" y="1971480"/>
            <a:ext cx="44908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Baskerville Old Face" panose="02020602080505020303" pitchFamily="18" charset="0"/>
                <a:cs typeface="Arial"/>
                <a:sym typeface="Arial"/>
              </a:rPr>
              <a:t>Students will be able to distinguish among the five geographic regions of Georgia and locate key physical features.</a:t>
            </a:r>
          </a:p>
        </p:txBody>
      </p:sp>
    </p:spTree>
    <p:extLst>
      <p:ext uri="{BB962C8B-B14F-4D97-AF65-F5344CB8AC3E}">
        <p14:creationId xmlns:p14="http://schemas.microsoft.com/office/powerpoint/2010/main" val="314328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E742D-C321-4647-B23C-58CCAB0F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/>
              <a:t>Learning Target: 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6043-AF1F-413F-817E-322B3D9B2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I can describe Georgia’s Geography and Climate </a:t>
            </a:r>
          </a:p>
          <a:p>
            <a:r>
              <a:rPr lang="en-US" sz="2600" dirty="0"/>
              <a:t>I can locate Georgia in relation to region, nation, continent, and hemispheres.</a:t>
            </a:r>
          </a:p>
          <a:p>
            <a:r>
              <a:rPr lang="en-US" sz="2600" dirty="0"/>
              <a:t>I can distinguish between Georgia's regions by climate, agriculture, and economic contribution</a:t>
            </a:r>
          </a:p>
          <a:p>
            <a:r>
              <a:rPr lang="en-US" sz="2600" dirty="0"/>
              <a:t>I can locate key physical features in Georgia and describe their importance to Georgia’s development.</a:t>
            </a:r>
          </a:p>
          <a:p>
            <a:r>
              <a:rPr lang="en-US" sz="2600" dirty="0"/>
              <a:t>I can analyze the importance of water in Georgia’s economic growth</a:t>
            </a:r>
          </a:p>
          <a:p>
            <a:endParaRPr lang="en-US" sz="2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2DA5E8-6032-414C-AF5B-CEE32D286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616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612FD-6AE0-4E20-BEA5-0505EC6A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Week 3 Day 1 (3-1) </a:t>
            </a:r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2E97A2-35F3-4B61-8C42-72A89E60C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46" y="2731021"/>
            <a:ext cx="5414955" cy="11665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latin typeface="Georgia" panose="02040502050405020303" pitchFamily="18" charset="0"/>
              </a:rPr>
              <a:t>Why Were Early Georgia cities located on the fall line?</a:t>
            </a:r>
          </a:p>
        </p:txBody>
      </p:sp>
      <p:pic>
        <p:nvPicPr>
          <p:cNvPr id="3" name="Content Placeholder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A404F6F-FB7D-4CCD-8203-4D18E3BC8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8" r="7138"/>
          <a:stretch/>
        </p:blipFill>
        <p:spPr>
          <a:xfrm>
            <a:off x="5647237" y="10"/>
            <a:ext cx="654171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B2D599-8D74-4AAC-B51F-F18BAED83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21" y="4214891"/>
            <a:ext cx="4368602" cy="256936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E2A91B0F-2F0C-4008-AB75-8B5138A90391}"/>
              </a:ext>
            </a:extLst>
          </p:cNvPr>
          <p:cNvSpPr/>
          <p:nvPr/>
        </p:nvSpPr>
        <p:spPr>
          <a:xfrm rot="18538166">
            <a:off x="3237186" y="4327789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6DF30-98A5-4042-9B29-5C35205048FA}"/>
              </a:ext>
            </a:extLst>
          </p:cNvPr>
          <p:cNvSpPr txBox="1"/>
          <p:nvPr/>
        </p:nvSpPr>
        <p:spPr>
          <a:xfrm>
            <a:off x="639621" y="3642094"/>
            <a:ext cx="59131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linkClick r:id="rId5"/>
              </a:rPr>
              <a:t>https://www.youtube.com/watch?v=QCDR4a8GlNI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8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0D1FE-1466-4A9E-BBE4-4879D509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Classwork</a:t>
            </a:r>
          </a:p>
        </p:txBody>
      </p:sp>
      <p:sp>
        <p:nvSpPr>
          <p:cNvPr id="15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46D81D-BB0E-485E-877F-D467A63BDA0C}"/>
              </a:ext>
            </a:extLst>
          </p:cNvPr>
          <p:cNvSpPr/>
          <p:nvPr/>
        </p:nvSpPr>
        <p:spPr>
          <a:xfrm>
            <a:off x="640080" y="2706624"/>
            <a:ext cx="4243589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 defTabSz="914400">
              <a:lnSpc>
                <a:spcPct val="110000"/>
              </a:lnSpc>
              <a:spcAft>
                <a:spcPts val="60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endParaRPr lang="en-US" sz="3200" dirty="0">
              <a:sym typeface="Arial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4414EC-4134-4CA6-B6AB-FA6A6E46B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8455" y="122220"/>
            <a:ext cx="4657134" cy="5985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37553-6123-4524-8483-7F78D31AC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92" y="2112264"/>
            <a:ext cx="3191295" cy="3805790"/>
          </a:xfrm>
          <a:prstGeom prst="rect">
            <a:avLst/>
          </a:prstGeom>
        </p:spPr>
      </p:pic>
      <p:sp>
        <p:nvSpPr>
          <p:cNvPr id="11" name="Google Shape;917;p123">
            <a:extLst>
              <a:ext uri="{FF2B5EF4-FFF2-40B4-BE49-F238E27FC236}">
                <a16:creationId xmlns:a16="http://schemas.microsoft.com/office/drawing/2014/main" id="{6F7D1284-367C-4468-977E-88026182FEAF}"/>
              </a:ext>
            </a:extLst>
          </p:cNvPr>
          <p:cNvSpPr txBox="1"/>
          <p:nvPr/>
        </p:nvSpPr>
        <p:spPr>
          <a:xfrm>
            <a:off x="7496223" y="1254993"/>
            <a:ext cx="335280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WHY ARE PHYSICAL FEATURES IMPORTANT TO GEORGIA’S DEVELOPMENT?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EF88675-25ED-4FF0-815F-0B17E5A017E2}"/>
                  </a:ext>
                </a:extLst>
              </p14:cNvPr>
              <p14:cNvContentPartPr/>
              <p14:nvPr/>
            </p14:nvContentPartPr>
            <p14:xfrm>
              <a:off x="8029436" y="4203886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EF88675-25ED-4FF0-815F-0B17E5A017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20796" y="419488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70781F3-8598-4DCB-8BD4-2C1E355D4BE2}"/>
              </a:ext>
            </a:extLst>
          </p:cNvPr>
          <p:cNvSpPr txBox="1"/>
          <p:nvPr/>
        </p:nvSpPr>
        <p:spPr>
          <a:xfrm>
            <a:off x="10068910" y="651641"/>
            <a:ext cx="86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F074E1-BEE7-49DA-8E86-7A3DBD4EA389}"/>
              </a:ext>
            </a:extLst>
          </p:cNvPr>
          <p:cNvSpPr txBox="1"/>
          <p:nvPr/>
        </p:nvSpPr>
        <p:spPr>
          <a:xfrm>
            <a:off x="7534656" y="932298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Georgia" panose="02040502050405020303" pitchFamily="18" charset="0"/>
              </a:rPr>
              <a:t>ESSENTIAL QUESTION</a:t>
            </a:r>
            <a:r>
              <a:rPr lang="en-US" b="1" dirty="0"/>
              <a:t>:</a:t>
            </a:r>
            <a:r>
              <a:rPr lang="en-US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F778E7-532E-4CDA-960C-5EB58987203B}"/>
              </a:ext>
            </a:extLst>
          </p:cNvPr>
          <p:cNvSpPr/>
          <p:nvPr/>
        </p:nvSpPr>
        <p:spPr>
          <a:xfrm>
            <a:off x="6253655" y="61599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kern="0" dirty="0">
                <a:solidFill>
                  <a:srgbClr val="000000"/>
                </a:solidFill>
                <a:latin typeface="Baskerville Old Face" panose="02020602080505020303" pitchFamily="18" charset="0"/>
                <a:cs typeface="Arial"/>
                <a:sym typeface="Arial"/>
              </a:rPr>
              <a:t>Fall Line, Okefenokee Swamp, Appalachian Mountains, Chattahoochee and Savannah Rivers, and barrier islands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5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5DCB3-CAB1-4FC7-93A2-26C335CD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20" y="513809"/>
            <a:ext cx="3571810" cy="18826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/>
              <a:t>Map of Physical Features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94DB3D-1582-472C-9E49-BAA2EA8F5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1204" y="352000"/>
            <a:ext cx="7880212" cy="5910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5A0DF-3302-4DCA-AC8D-2EBE6D3C98F7}"/>
              </a:ext>
            </a:extLst>
          </p:cNvPr>
          <p:cNvSpPr txBox="1"/>
          <p:nvPr/>
        </p:nvSpPr>
        <p:spPr>
          <a:xfrm>
            <a:off x="638882" y="2394771"/>
            <a:ext cx="3131738" cy="242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defTabSz="914400">
              <a:lnSpc>
                <a:spcPct val="110000"/>
              </a:lnSpc>
              <a:spcAft>
                <a:spcPts val="60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b="1" u="sng" dirty="0">
                <a:sym typeface="Arial"/>
              </a:rPr>
              <a:t>STEP 1</a:t>
            </a:r>
            <a:r>
              <a:rPr lang="en-US" b="1" dirty="0">
                <a:sym typeface="Arial"/>
              </a:rPr>
              <a:t>: DRAW A GEORGIA MAP IN THE CENTER OF THE PAGE</a:t>
            </a:r>
          </a:p>
          <a:p>
            <a:pPr lvl="0" indent="-228600" defTabSz="914400">
              <a:lnSpc>
                <a:spcPct val="110000"/>
              </a:lnSpc>
              <a:spcAft>
                <a:spcPts val="60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b="1" u="sng" dirty="0">
                <a:sym typeface="Arial"/>
              </a:rPr>
              <a:t>STEP 2</a:t>
            </a:r>
            <a:r>
              <a:rPr lang="en-US" b="1" dirty="0">
                <a:sym typeface="Arial"/>
              </a:rPr>
              <a:t>:  DRAW THE FALL LINE</a:t>
            </a:r>
          </a:p>
          <a:p>
            <a:pPr lvl="0" indent="-228600" defTabSz="914400">
              <a:lnSpc>
                <a:spcPct val="110000"/>
              </a:lnSpc>
              <a:spcAft>
                <a:spcPts val="60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b="1" u="sng" dirty="0">
                <a:sym typeface="Arial"/>
              </a:rPr>
              <a:t>STEP 3</a:t>
            </a:r>
            <a:r>
              <a:rPr lang="en-US" b="1" dirty="0">
                <a:sym typeface="Arial"/>
              </a:rPr>
              <a:t>: LABEL AND DESCRIBE THE  IMPORTANCE OF THE BEAUTIFUL PHYSICAL FEATURES OF GEORGIA ON YOUR MAP.</a:t>
            </a:r>
          </a:p>
          <a:p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AF34413-7165-41E2-B7B5-99326F28E03F}"/>
              </a:ext>
            </a:extLst>
          </p:cNvPr>
          <p:cNvSpPr/>
          <p:nvPr/>
        </p:nvSpPr>
        <p:spPr>
          <a:xfrm>
            <a:off x="6604672" y="998220"/>
            <a:ext cx="198120" cy="2590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2B5DB5C-C985-4314-9FC2-AF062FD6E61D}"/>
              </a:ext>
            </a:extLst>
          </p:cNvPr>
          <p:cNvSpPr/>
          <p:nvPr/>
        </p:nvSpPr>
        <p:spPr>
          <a:xfrm>
            <a:off x="6945623" y="868680"/>
            <a:ext cx="198120" cy="2590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E5D7B8D-0257-4E09-ABFB-72E83F8FB91C}"/>
              </a:ext>
            </a:extLst>
          </p:cNvPr>
          <p:cNvSpPr/>
          <p:nvPr/>
        </p:nvSpPr>
        <p:spPr>
          <a:xfrm>
            <a:off x="7267598" y="968480"/>
            <a:ext cx="198120" cy="2590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0FEBF5E-96E7-4413-9575-B3FB1C3EFCEA}"/>
              </a:ext>
            </a:extLst>
          </p:cNvPr>
          <p:cNvSpPr/>
          <p:nvPr/>
        </p:nvSpPr>
        <p:spPr>
          <a:xfrm>
            <a:off x="6604672" y="739140"/>
            <a:ext cx="198120" cy="2590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6C4F8F2-44A8-4FE6-8140-982326AD0B9E}"/>
              </a:ext>
            </a:extLst>
          </p:cNvPr>
          <p:cNvSpPr/>
          <p:nvPr/>
        </p:nvSpPr>
        <p:spPr>
          <a:xfrm>
            <a:off x="7303830" y="694900"/>
            <a:ext cx="198120" cy="2590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7160CB1-8E11-4170-8B53-58BEF84E8434}"/>
              </a:ext>
            </a:extLst>
          </p:cNvPr>
          <p:cNvSpPr/>
          <p:nvPr/>
        </p:nvSpPr>
        <p:spPr>
          <a:xfrm>
            <a:off x="6284713" y="739140"/>
            <a:ext cx="198120" cy="2590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5EF3D7-625F-4499-B13E-F332830FAFF8}"/>
              </a:ext>
            </a:extLst>
          </p:cNvPr>
          <p:cNvSpPr/>
          <p:nvPr/>
        </p:nvSpPr>
        <p:spPr>
          <a:xfrm>
            <a:off x="7939577" y="4464132"/>
            <a:ext cx="1600663" cy="10984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6755-DAF7-44C7-B677-A20DEBCF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Field Trip</a:t>
            </a:r>
          </a:p>
        </p:txBody>
      </p:sp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A0AFBF4B-FD99-47B1-9BB7-B4818C618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29407" y="1960344"/>
            <a:ext cx="8973594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9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1E79-7171-48D5-B428-A563AEE3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Summative Assessment Due: Friday, September 4</a:t>
            </a:r>
            <a:r>
              <a:rPr lang="en-US" b="1" baseline="30000" dirty="0"/>
              <a:t>th</a:t>
            </a:r>
            <a:r>
              <a:rPr lang="en-US" b="1" dirty="0"/>
              <a:t>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65F4C4-FFAD-42C3-8301-D89FF54B1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322" y="1997690"/>
            <a:ext cx="6401355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9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E37FD-3752-4BB2-B477-A6DB6A68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(3-1)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7990E-A50A-4276-A287-D6CF9F70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Give me one physical feature of Georgia and explain why it’s important to Georgia’s Development?</a:t>
            </a:r>
          </a:p>
        </p:txBody>
      </p:sp>
    </p:spTree>
    <p:extLst>
      <p:ext uri="{BB962C8B-B14F-4D97-AF65-F5344CB8AC3E}">
        <p14:creationId xmlns:p14="http://schemas.microsoft.com/office/powerpoint/2010/main" val="309399303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243041"/>
      </a:dk2>
      <a:lt2>
        <a:srgbClr val="E2E5E8"/>
      </a:lt2>
      <a:accent1>
        <a:srgbClr val="B89D7C"/>
      </a:accent1>
      <a:accent2>
        <a:srgbClr val="C39791"/>
      </a:accent2>
      <a:accent3>
        <a:srgbClr val="A4A37C"/>
      </a:accent3>
      <a:accent4>
        <a:srgbClr val="7BA9B4"/>
      </a:accent4>
      <a:accent5>
        <a:srgbClr val="8DA2C2"/>
      </a:accent5>
      <a:accent6>
        <a:srgbClr val="807FBA"/>
      </a:accent6>
      <a:hlink>
        <a:srgbClr val="6283AA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64DF6DE942341870867D3A737B8E5" ma:contentTypeVersion="32" ma:contentTypeDescription="Create a new document." ma:contentTypeScope="" ma:versionID="b4c783d0434a9e4c3128efbf43fefb85">
  <xsd:schema xmlns:xsd="http://www.w3.org/2001/XMLSchema" xmlns:xs="http://www.w3.org/2001/XMLSchema" xmlns:p="http://schemas.microsoft.com/office/2006/metadata/properties" xmlns:ns3="2caeea82-8059-4192-adc0-1a9515e2336b" xmlns:ns4="66ae331e-6582-451e-bc6b-0fd110eb0c43" targetNamespace="http://schemas.microsoft.com/office/2006/metadata/properties" ma:root="true" ma:fieldsID="f576f22edfcf99540a8613da9640d0d8" ns3:_="" ns4:_="">
    <xsd:import namespace="2caeea82-8059-4192-adc0-1a9515e2336b"/>
    <xsd:import namespace="66ae331e-6582-451e-bc6b-0fd110eb0c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eea82-8059-4192-adc0-1a9515e233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e331e-6582-451e-bc6b-0fd110eb0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66ae331e-6582-451e-bc6b-0fd110eb0c43" xsi:nil="true"/>
    <Owner xmlns="66ae331e-6582-451e-bc6b-0fd110eb0c43">
      <UserInfo>
        <DisplayName/>
        <AccountId xsi:nil="true"/>
        <AccountType/>
      </UserInfo>
    </Owner>
    <Distribution_Groups xmlns="66ae331e-6582-451e-bc6b-0fd110eb0c43" xsi:nil="true"/>
    <AppVersion xmlns="66ae331e-6582-451e-bc6b-0fd110eb0c43" xsi:nil="true"/>
    <IsNotebookLocked xmlns="66ae331e-6582-451e-bc6b-0fd110eb0c43" xsi:nil="true"/>
    <DefaultSectionNames xmlns="66ae331e-6582-451e-bc6b-0fd110eb0c43" xsi:nil="true"/>
    <Templates xmlns="66ae331e-6582-451e-bc6b-0fd110eb0c43" xsi:nil="true"/>
    <NotebookType xmlns="66ae331e-6582-451e-bc6b-0fd110eb0c43" xsi:nil="true"/>
    <Students xmlns="66ae331e-6582-451e-bc6b-0fd110eb0c43">
      <UserInfo>
        <DisplayName/>
        <AccountId xsi:nil="true"/>
        <AccountType/>
      </UserInfo>
    </Students>
    <LMS_Mappings xmlns="66ae331e-6582-451e-bc6b-0fd110eb0c43" xsi:nil="true"/>
    <Student_Groups xmlns="66ae331e-6582-451e-bc6b-0fd110eb0c43">
      <UserInfo>
        <DisplayName/>
        <AccountId xsi:nil="true"/>
        <AccountType/>
      </UserInfo>
    </Student_Groups>
    <TeamsChannelId xmlns="66ae331e-6582-451e-bc6b-0fd110eb0c43" xsi:nil="true"/>
    <Self_Registration_Enabled xmlns="66ae331e-6582-451e-bc6b-0fd110eb0c43" xsi:nil="true"/>
    <Has_Teacher_Only_SectionGroup xmlns="66ae331e-6582-451e-bc6b-0fd110eb0c43" xsi:nil="true"/>
    <CultureName xmlns="66ae331e-6582-451e-bc6b-0fd110eb0c43" xsi:nil="true"/>
    <Invited_Teachers xmlns="66ae331e-6582-451e-bc6b-0fd110eb0c43" xsi:nil="true"/>
    <Invited_Students xmlns="66ae331e-6582-451e-bc6b-0fd110eb0c43" xsi:nil="true"/>
    <Is_Collaboration_Space_Locked xmlns="66ae331e-6582-451e-bc6b-0fd110eb0c43" xsi:nil="true"/>
    <FolderType xmlns="66ae331e-6582-451e-bc6b-0fd110eb0c43" xsi:nil="true"/>
    <Teachers xmlns="66ae331e-6582-451e-bc6b-0fd110eb0c43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BF98C0-D40F-4219-8CB0-4DD5323EA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aeea82-8059-4192-adc0-1a9515e2336b"/>
    <ds:schemaRef ds:uri="66ae331e-6582-451e-bc6b-0fd110eb0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265473-2274-4634-A7AE-7B01E3B3FE61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6ae331e-6582-451e-bc6b-0fd110eb0c43"/>
    <ds:schemaRef ds:uri="2caeea82-8059-4192-adc0-1a9515e2336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0C2512-20FE-40E9-9A9B-8AB750F4FC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480</Words>
  <Application>Microsoft Office PowerPoint</Application>
  <PresentationFormat>Widescreen</PresentationFormat>
  <Paragraphs>55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Baskerville Old Face</vt:lpstr>
      <vt:lpstr>Britannic Bold</vt:lpstr>
      <vt:lpstr>Calibri</vt:lpstr>
      <vt:lpstr>Coming Soon</vt:lpstr>
      <vt:lpstr>Curlz MT</vt:lpstr>
      <vt:lpstr>Georgia</vt:lpstr>
      <vt:lpstr>The Hand</vt:lpstr>
      <vt:lpstr>The Serif Hand Black</vt:lpstr>
      <vt:lpstr>SketchyVTI</vt:lpstr>
      <vt:lpstr>Simple Light</vt:lpstr>
      <vt:lpstr>Geography of Georgia Unit 1  Week 3  </vt:lpstr>
      <vt:lpstr>PowerPoint Presentation</vt:lpstr>
      <vt:lpstr>Learning Target: </vt:lpstr>
      <vt:lpstr>Week 3 Day 1 (3-1) </vt:lpstr>
      <vt:lpstr>Classwork</vt:lpstr>
      <vt:lpstr>Map of Physical Features</vt:lpstr>
      <vt:lpstr>Virtual Field Trip</vt:lpstr>
      <vt:lpstr>Summative Assessment Due: Friday, September 4th  </vt:lpstr>
      <vt:lpstr>Closing (3-1)</vt:lpstr>
      <vt:lpstr>Week 3 Day 2 (3-2) </vt:lpstr>
      <vt:lpstr>FORMATIVE ASSESSMENT </vt:lpstr>
      <vt:lpstr>Remember: Summative Assessment Due Friday, September 4th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Georgia Unit 1  Week 3</dc:title>
  <dc:creator>Shana Warden</dc:creator>
  <cp:lastModifiedBy>Terence Burger</cp:lastModifiedBy>
  <cp:revision>7</cp:revision>
  <dcterms:created xsi:type="dcterms:W3CDTF">2020-08-26T16:51:13Z</dcterms:created>
  <dcterms:modified xsi:type="dcterms:W3CDTF">2020-08-31T12:47:25Z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0x010100E6B64DF6DE942341870867D3A737B8E5</vt:lpwstr>
  </property>
</Properties>
</file>