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7"/>
  </p:notesMasterIdLst>
  <p:sldIdLst>
    <p:sldId id="381" r:id="rId5"/>
    <p:sldId id="405" r:id="rId6"/>
    <p:sldId id="390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1" r:id="rId15"/>
    <p:sldId id="39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65492F-88FB-47B4-ABDB-B2D810301F00}">
          <p14:sldIdLst>
            <p14:sldId id="381"/>
            <p14:sldId id="405"/>
            <p14:sldId id="390"/>
            <p14:sldId id="383"/>
            <p14:sldId id="384"/>
            <p14:sldId id="385"/>
            <p14:sldId id="386"/>
            <p14:sldId id="387"/>
            <p14:sldId id="388"/>
            <p14:sldId id="389"/>
            <p14:sldId id="391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F84F8-7FD2-47F3-BAAE-508177E36D07}" v="229" dt="2020-11-11T19:32:56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8" autoAdjust="0"/>
    <p:restoredTop sz="79704" autoAdjust="0"/>
  </p:normalViewPr>
  <p:slideViewPr>
    <p:cSldViewPr snapToGrid="0">
      <p:cViewPr varScale="1">
        <p:scale>
          <a:sx n="57" d="100"/>
          <a:sy n="57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E415-6D27-4B36-B514-8F4B2D7065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14BE-9D29-4C31-A711-4ABCB9F7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b.org/georgiastories/stories/abraham_baldwi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FF3300"/>
                </a:solidFill>
                <a:latin typeface="Garamond" panose="02020404030301010803" pitchFamily="18" charset="0"/>
              </a:rPr>
              <a:t>The original 40,000 acre land grant was sold, and the school was built in 1801, in Athens, on land donated by then</a:t>
            </a:r>
          </a:p>
          <a:p>
            <a:r>
              <a:rPr lang="en-US" sz="1200" b="0" dirty="0">
                <a:solidFill>
                  <a:srgbClr val="FF3300"/>
                </a:solidFill>
                <a:latin typeface="Garamond" panose="02020404030301010803" pitchFamily="18" charset="0"/>
              </a:rPr>
              <a:t>Gov. John Milledge.  </a:t>
            </a:r>
          </a:p>
          <a:p>
            <a:endParaRPr lang="en-US" sz="1200" b="1" dirty="0">
              <a:solidFill>
                <a:srgbClr val="FF3300"/>
              </a:solidFill>
              <a:latin typeface="Garamond-Bold"/>
            </a:endParaRPr>
          </a:p>
          <a:p>
            <a:r>
              <a:rPr lang="en-US" sz="1200" b="0" dirty="0">
                <a:solidFill>
                  <a:srgbClr val="FF3300"/>
                </a:solidFill>
                <a:latin typeface="Garamond" panose="02020404030301010803" pitchFamily="18" charset="0"/>
              </a:rPr>
              <a:t>Supplemental Video:  </a:t>
            </a:r>
          </a:p>
          <a:p>
            <a:r>
              <a:rPr lang="en-US" dirty="0">
                <a:hlinkClick r:id="rId3"/>
              </a:rPr>
              <a:t>https://www.gpb.org/georgiastories/stories/abraham_baldwin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https://www.todayingeorgiahistory.org/content/university-georgia-chartered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6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Approach:  Start with allowing students to answer the 3 questions. This graph will help students 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xplain the movement of Georgia’s capital over the years.  As a part of each explanation, give the time period (write on the arrow) of each capital and why the capital was moved to its new 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8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6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6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7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9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4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0158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4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508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todayingeorgiahistory.org/content/university-georgia-chartered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hyperlink" Target="https://www.gpb.org/georgiastories/stories/abraham_baldwin" TargetMode="Externa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401E1A-1A63-4065-877B-DE18EB45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US" sz="4800" b="1" dirty="0"/>
              <a:t>Introduction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5CAB4D-BFC1-4512-955E-8FC8B914C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7"/>
          <a:stretch/>
        </p:blipFill>
        <p:spPr bwMode="auto">
          <a:xfrm>
            <a:off x="20" y="-13801"/>
            <a:ext cx="12191980" cy="409669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7D16F-5D60-4010-9B05-D7AAC43511F8}"/>
              </a:ext>
            </a:extLst>
          </p:cNvPr>
          <p:cNvSpPr txBox="1"/>
          <p:nvPr/>
        </p:nvSpPr>
        <p:spPr>
          <a:xfrm>
            <a:off x="4356249" y="4096700"/>
            <a:ext cx="7828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Garamond-Bold"/>
              </a:rPr>
              <a:t>After the American Revolution, Georgia began to turn its attention to growth and development and expansion into its vast western frontier.  </a:t>
            </a:r>
            <a:r>
              <a:rPr lang="en-US" sz="2400" b="1" dirty="0">
                <a:latin typeface="Garamond-Bold"/>
              </a:rPr>
              <a:t>In your journal: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Write 3 things you notice about this painting.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What influences people to move from one place to another?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What does the end of the railroad represent?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15CB24-ABA5-4DE4-9167-7BCE4E2BFE8F}"/>
              </a:ext>
            </a:extLst>
          </p:cNvPr>
          <p:cNvSpPr txBox="1"/>
          <p:nvPr/>
        </p:nvSpPr>
        <p:spPr>
          <a:xfrm>
            <a:off x="1405467" y="186267"/>
            <a:ext cx="9922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Title your notes: </a:t>
            </a:r>
            <a:r>
              <a:rPr lang="en-US" sz="3600" b="1" u="sng" dirty="0">
                <a:solidFill>
                  <a:srgbClr val="FF000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UGA and Westward Movement – 11/16/2020</a:t>
            </a:r>
          </a:p>
        </p:txBody>
      </p:sp>
    </p:spTree>
    <p:extLst>
      <p:ext uri="{BB962C8B-B14F-4D97-AF65-F5344CB8AC3E}">
        <p14:creationId xmlns:p14="http://schemas.microsoft.com/office/powerpoint/2010/main" val="57756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A93B-F5D8-4C4A-BB23-41922114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1" y="176487"/>
            <a:ext cx="3932237" cy="2040556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Atlanta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b="1" dirty="0">
                <a:highlight>
                  <a:srgbClr val="FFFF00"/>
                </a:highlight>
              </a:rPr>
              <a:t>(1868-Present)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A41FC1-D1B6-47B8-A0BE-AD0C01159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8764" y="1196764"/>
            <a:ext cx="6347285" cy="38083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EF279-EE67-4F27-A583-A6C1B6B7B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217043"/>
            <a:ext cx="5017167" cy="464095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Garamond" panose="02020404030301010803" pitchFamily="18" charset="0"/>
              </a:rPr>
              <a:t>Eventually the state Capital was moved to Atlanta, Georgia. </a:t>
            </a:r>
            <a:r>
              <a:rPr lang="en-US" sz="2600" dirty="0">
                <a:highlight>
                  <a:srgbClr val="FFFF00"/>
                </a:highlight>
                <a:latin typeface="Garamond" panose="02020404030301010803" pitchFamily="18" charset="0"/>
              </a:rPr>
              <a:t>Atlanta started as a railroad hub called Terminus. Later called Marthasville, and finally renamed Atlanta</a:t>
            </a:r>
            <a:r>
              <a:rPr lang="en-US" sz="2600" dirty="0">
                <a:latin typeface="Garamond" panose="02020404030301010803" pitchFamily="18" charset="0"/>
              </a:rPr>
              <a:t>. </a:t>
            </a:r>
            <a:r>
              <a:rPr lang="en-US" sz="2600" dirty="0">
                <a:highlight>
                  <a:srgbClr val="FFFF00"/>
                </a:highlight>
                <a:latin typeface="Garamond" panose="02020404030301010803" pitchFamily="18" charset="0"/>
              </a:rPr>
              <a:t>The MAIN reason the capitals moved WEST  was to help keep the capitals in the center of the state’s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2843A4-AEE4-41CF-B39B-8EB3F9F7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questions in complete Sentences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5CBE6-8EFD-4719-9AE9-A7F6E9B13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What was significant about the establishment of the University of Georgia? </a:t>
            </a:r>
          </a:p>
          <a:p>
            <a:r>
              <a:rPr lang="en-US" dirty="0">
                <a:latin typeface="Garamond" panose="02020404030301010803" pitchFamily="18" charset="0"/>
              </a:rPr>
              <a:t>Why did Georgia’s capitals move away from its original location in Savannah and where did it go?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EEE63A-7624-4F59-AE3E-8C382CD0D89F}"/>
              </a:ext>
            </a:extLst>
          </p:cNvPr>
          <p:cNvSpPr txBox="1">
            <a:spLocks/>
          </p:cNvSpPr>
          <p:nvPr/>
        </p:nvSpPr>
        <p:spPr>
          <a:xfrm>
            <a:off x="8239827" y="5695569"/>
            <a:ext cx="3613150" cy="9715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Class Discussion</a:t>
            </a:r>
          </a:p>
        </p:txBody>
      </p:sp>
    </p:spTree>
    <p:extLst>
      <p:ext uri="{BB962C8B-B14F-4D97-AF65-F5344CB8AC3E}">
        <p14:creationId xmlns:p14="http://schemas.microsoft.com/office/powerpoint/2010/main" val="51448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ED6D-4B76-4299-AFE2-B301DE80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Closing: True or False – make the false statements true!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4C683-A880-4839-897A-46CD8F6DF254}"/>
              </a:ext>
            </a:extLst>
          </p:cNvPr>
          <p:cNvSpPr txBox="1"/>
          <p:nvPr/>
        </p:nvSpPr>
        <p:spPr>
          <a:xfrm>
            <a:off x="296779" y="1690690"/>
            <a:ext cx="112495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>
                <a:latin typeface="Garamond" panose="02020404030301010803" pitchFamily="18" charset="0"/>
              </a:rPr>
              <a:t>The capitals in Georgia continuously moved because they were built in Low-lying areas.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Garamond" panose="02020404030301010803" pitchFamily="18" charset="0"/>
              </a:rPr>
              <a:t> A</a:t>
            </a:r>
            <a:r>
              <a:rPr lang="en-US" sz="26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n outbreak of malaria in Louisville caused state officials to move the capital again in 1804. </a:t>
            </a:r>
          </a:p>
          <a:p>
            <a:pPr marL="457200" indent="-457200">
              <a:buAutoNum type="arabicPeriod"/>
            </a:pPr>
            <a:r>
              <a:rPr lang="en-US" sz="26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Milledgeville Served as the capital for over a 100 years. </a:t>
            </a:r>
          </a:p>
          <a:p>
            <a:pPr marL="457200" indent="-457200">
              <a:buAutoNum type="arabicPeriod"/>
            </a:pPr>
            <a:r>
              <a:rPr lang="en-US" sz="26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By 1785, the population center of GA had moved to the backcountry and the capital was moved to Augusta.</a:t>
            </a:r>
          </a:p>
          <a:p>
            <a:pPr marL="457200" indent="-457200">
              <a:buAutoNum type="arabicPeriod"/>
            </a:pPr>
            <a:r>
              <a:rPr lang="en-US" sz="26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The first public, land-grant institution of higher learning in U.S. history was Georgia Tech. </a:t>
            </a:r>
          </a:p>
          <a:p>
            <a:pPr marL="457200" indent="-457200">
              <a:buAutoNum type="arabicPeriod"/>
            </a:pPr>
            <a:r>
              <a:rPr lang="en-US" sz="26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The author of the charter for the University of Georgia was Button Gwinnett. </a:t>
            </a:r>
          </a:p>
          <a:p>
            <a:pPr marL="457200" indent="-457200">
              <a:buAutoNum type="arabicPeriod"/>
            </a:pP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A0595-4B49-4DEA-A7B3-215E0E77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9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D4EDFB-F5C4-4601-A2E6-B8B74F62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Weekly Standard &amp; Learning Target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BD018-143E-40F2-BA1F-552529FF5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Weekly Standard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06D4B-F18E-4E40-9EBA-BBDC653C01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5A595B"/>
                </a:solidFill>
                <a:latin typeface="Garamond" panose="02020404030301010803" pitchFamily="18" charset="0"/>
              </a:rPr>
              <a:t>SS8H4 Explain significant factors that affected westward expansion in Georgia between 1789 and 1840.</a:t>
            </a:r>
          </a:p>
          <a:p>
            <a:pPr marL="342900" lvl="0" indent="0" defTabSz="457200" font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5A595B"/>
                </a:solidFill>
                <a:latin typeface="Garamond" panose="02020404030301010803" pitchFamily="18" charset="0"/>
              </a:rPr>
              <a:t>a. </a:t>
            </a:r>
            <a:r>
              <a:rPr lang="en-US" sz="2800" b="1" dirty="0">
                <a:solidFill>
                  <a:srgbClr val="5A595B"/>
                </a:solidFill>
                <a:highlight>
                  <a:srgbClr val="FFFF00"/>
                </a:highlight>
                <a:latin typeface="Garamond" panose="02020404030301010803" pitchFamily="18" charset="0"/>
              </a:rPr>
              <a:t>Explain</a:t>
            </a:r>
            <a:r>
              <a:rPr lang="en-US" sz="2800" b="1" dirty="0">
                <a:solidFill>
                  <a:srgbClr val="5A595B"/>
                </a:solidFill>
                <a:latin typeface="Garamond" panose="02020404030301010803" pitchFamily="18" charset="0"/>
              </a:rPr>
              <a:t> reasons for the establishment of the </a:t>
            </a:r>
            <a:r>
              <a:rPr lang="en-U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University of Georgia, and for the westward movement of Georgia’s capitals. </a:t>
            </a:r>
            <a:endParaRPr lang="en-US" sz="2800" b="1" dirty="0">
              <a:solidFill>
                <a:srgbClr val="5A595B"/>
              </a:solidFill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E09AD-8900-4595-9D25-1470AAA66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Learning Target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1F6AE7-2755-4030-B212-BA1354A4B3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sz="4800" b="1" dirty="0"/>
              <a:t>I can explain reasons for the establishment of the University of Georgia, and for the westward movement of the Capitals.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4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244-E1BB-4C26-BB70-48CBC90B9A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36867"/>
            <a:ext cx="12192000" cy="1325562"/>
          </a:xfrm>
        </p:spPr>
        <p:txBody>
          <a:bodyPr/>
          <a:lstStyle/>
          <a:p>
            <a:r>
              <a:rPr lang="en-US" dirty="0"/>
              <a:t>Quote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2BB2-9656-4EDB-B15C-5C600A628F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0" y="1342272"/>
            <a:ext cx="9416715" cy="3362075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Garamond" panose="02020404030301010803" pitchFamily="18" charset="0"/>
              </a:rPr>
              <a:t>The charter asserted that an educated citizenry is essential to a free government, that government has a responsibility to see that its citizens receive an education, and that all people — not just the wealthy and privileged — have a right to education.     </a:t>
            </a:r>
            <a:r>
              <a:rPr lang="en-US" sz="2800" b="1" i="1" dirty="0">
                <a:latin typeface="Garamond" panose="02020404030301010803" pitchFamily="18" charset="0"/>
              </a:rPr>
              <a:t>Larry B. Dendy</a:t>
            </a:r>
          </a:p>
          <a:p>
            <a:endParaRPr lang="en-US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0E9F439-E492-44EA-B4D9-CC51A902219F}"/>
              </a:ext>
            </a:extLst>
          </p:cNvPr>
          <p:cNvSpPr/>
          <p:nvPr/>
        </p:nvSpPr>
        <p:spPr>
          <a:xfrm>
            <a:off x="0" y="382420"/>
            <a:ext cx="12192000" cy="4594302"/>
          </a:xfrm>
          <a:prstGeom prst="cloudCallout">
            <a:avLst>
              <a:gd name="adj1" fmla="val -44252"/>
              <a:gd name="adj2" fmla="val 6325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278251-9B6D-4B61-8CFB-D95B14EDD615}"/>
              </a:ext>
            </a:extLst>
          </p:cNvPr>
          <p:cNvSpPr/>
          <p:nvPr/>
        </p:nvSpPr>
        <p:spPr>
          <a:xfrm>
            <a:off x="1843952" y="5226756"/>
            <a:ext cx="9924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Why does government have a responsibility to provide citizens with a free education?</a:t>
            </a:r>
          </a:p>
          <a:p>
            <a:pPr fontAlgn="base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Who should receive an education?</a:t>
            </a:r>
          </a:p>
          <a:p>
            <a:pPr fontAlgn="base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What charter do you think is being referred to in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41897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63721-706F-4299-89A7-B029C02A9F49}"/>
              </a:ext>
            </a:extLst>
          </p:cNvPr>
          <p:cNvSpPr/>
          <p:nvPr/>
        </p:nvSpPr>
        <p:spPr>
          <a:xfrm>
            <a:off x="152400" y="25760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In </a:t>
            </a:r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1784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, Georgia</a:t>
            </a:r>
            <a:r>
              <a:rPr lang="en-US" sz="2400" dirty="0">
                <a:solidFill>
                  <a:srgbClr val="FF3300"/>
                </a:solidFill>
                <a:latin typeface="MS-PGothic"/>
              </a:rPr>
              <a:t>’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s legislature, </a:t>
            </a:r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the General Assembly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, </a:t>
            </a:r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set aside</a:t>
            </a:r>
          </a:p>
          <a:p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40,000 acres of land for the University of Georgia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. </a:t>
            </a:r>
            <a:endParaRPr lang="en-US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EF094F26-9EA4-4D62-BEB5-66ADA1B49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567" y="0"/>
            <a:ext cx="2691433" cy="18774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12D1A2-0B0F-4856-9987-D9B88322E680}"/>
              </a:ext>
            </a:extLst>
          </p:cNvPr>
          <p:cNvSpPr/>
          <p:nvPr/>
        </p:nvSpPr>
        <p:spPr>
          <a:xfrm>
            <a:off x="2628585" y="1503269"/>
            <a:ext cx="90830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The man selected to </a:t>
            </a:r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write the charter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 for the University </a:t>
            </a:r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was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 </a:t>
            </a:r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Abraham Baldwin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, one of GA</a:t>
            </a:r>
            <a:r>
              <a:rPr lang="en-US" sz="2400" dirty="0">
                <a:solidFill>
                  <a:srgbClr val="FF3300"/>
                </a:solidFill>
                <a:latin typeface="MS-PGothic"/>
              </a:rPr>
              <a:t>’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s two signers of the </a:t>
            </a:r>
            <a:r>
              <a:rPr lang="en-US" sz="2400" i="1" dirty="0">
                <a:solidFill>
                  <a:srgbClr val="FF3300"/>
                </a:solidFill>
                <a:latin typeface="Garamond-Italic"/>
              </a:rPr>
              <a:t>Constitution!</a:t>
            </a:r>
          </a:p>
          <a:p>
            <a:endParaRPr lang="en-US" sz="2400" i="1" dirty="0">
              <a:solidFill>
                <a:srgbClr val="FF3300"/>
              </a:solidFill>
              <a:latin typeface="Garamond-Italic"/>
            </a:endParaRPr>
          </a:p>
          <a:p>
            <a:r>
              <a:rPr lang="en-US" sz="4400" i="1" dirty="0">
                <a:solidFill>
                  <a:srgbClr val="FF3300"/>
                </a:solidFill>
                <a:highlight>
                  <a:srgbClr val="FFFF00"/>
                </a:highlight>
                <a:latin typeface="Garamond-Italic"/>
              </a:rPr>
              <a:t>UGA is America’s FIRST public University</a:t>
            </a:r>
            <a:endParaRPr lang="en-US" sz="4400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C7CE89FE-727A-416F-88B7-E1EA822DE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226822"/>
            <a:ext cx="2476185" cy="3098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8800E-C2A5-4981-BEB1-E9D7F7584D4A}"/>
              </a:ext>
            </a:extLst>
          </p:cNvPr>
          <p:cNvSpPr/>
          <p:nvPr/>
        </p:nvSpPr>
        <p:spPr>
          <a:xfrm>
            <a:off x="2709864" y="3477295"/>
            <a:ext cx="9654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Georgia was a pioneer in public education. The University</a:t>
            </a:r>
            <a:r>
              <a:rPr lang="en-US" sz="2400" dirty="0">
                <a:solidFill>
                  <a:srgbClr val="FF3300"/>
                </a:solidFill>
                <a:latin typeface="MS-PGothic"/>
              </a:rPr>
              <a:t>’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s </a:t>
            </a:r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charter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 was</a:t>
            </a:r>
          </a:p>
          <a:p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approved in 1785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, and </a:t>
            </a:r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Abraham Baldwin </a:t>
            </a:r>
            <a:r>
              <a:rPr lang="en-US" sz="2400" b="1" dirty="0">
                <a:solidFill>
                  <a:srgbClr val="FF3300"/>
                </a:solidFill>
                <a:latin typeface="Garamond-Bold"/>
              </a:rPr>
              <a:t>was named the </a:t>
            </a:r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school</a:t>
            </a:r>
            <a:r>
              <a:rPr lang="en-US" sz="2400" dirty="0">
                <a:solidFill>
                  <a:srgbClr val="FF3300"/>
                </a:solidFill>
                <a:highlight>
                  <a:srgbClr val="FFFF00"/>
                </a:highlight>
                <a:latin typeface="MS-PGothic"/>
              </a:rPr>
              <a:t>’</a:t>
            </a:r>
            <a:r>
              <a:rPr lang="en-US" sz="2400" b="1" dirty="0">
                <a:solidFill>
                  <a:srgbClr val="FF3300"/>
                </a:solidFill>
                <a:highlight>
                  <a:srgbClr val="FFFF00"/>
                </a:highlight>
                <a:latin typeface="Garamond-Bold"/>
              </a:rPr>
              <a:t>s first President.  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722E2B-CE5A-4E3B-9957-F1A732E33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6375" y="4282800"/>
            <a:ext cx="4055625" cy="2575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C74E8A-B673-4B6E-B6E3-4E4C0B4EF5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1120" y="4677624"/>
            <a:ext cx="3411202" cy="23766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8D44FE-CE0E-4979-A097-5DDAB8521E9C}"/>
              </a:ext>
            </a:extLst>
          </p:cNvPr>
          <p:cNvSpPr/>
          <p:nvPr/>
        </p:nvSpPr>
        <p:spPr>
          <a:xfrm>
            <a:off x="3340082" y="4785570"/>
            <a:ext cx="47962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400" b="1" dirty="0">
                <a:solidFill>
                  <a:srgbClr val="FF0000"/>
                </a:solidFill>
                <a:latin typeface="Garamond-Bold"/>
                <a:ea typeface="KBScaredStraight" panose="02000603000000000000" pitchFamily="2" charset="0"/>
              </a:rPr>
              <a:t>Originally called Franklin College in honor of Benjamin Franklin, it ultimately became the University of Georgia and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Garamond-Bold"/>
                <a:ea typeface="KBScaredStraight" panose="02000603000000000000" pitchFamily="2" charset="0"/>
              </a:rPr>
              <a:t>opened its doors in 1801.</a:t>
            </a:r>
          </a:p>
        </p:txBody>
      </p:sp>
    </p:spTree>
    <p:extLst>
      <p:ext uri="{BB962C8B-B14F-4D97-AF65-F5344CB8AC3E}">
        <p14:creationId xmlns:p14="http://schemas.microsoft.com/office/powerpoint/2010/main" val="49693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16828-02AB-4E61-959D-16AFD0ED5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0"/>
          <a:stretch/>
        </p:blipFill>
        <p:spPr>
          <a:xfrm>
            <a:off x="200082" y="113348"/>
            <a:ext cx="5408238" cy="6631301"/>
          </a:xfrm>
          <a:prstGeom prst="rect">
            <a:avLst/>
          </a:prstGeom>
        </p:spPr>
      </p:pic>
      <p:sp>
        <p:nvSpPr>
          <p:cNvPr id="3" name="Star: 6 Points 2">
            <a:extLst>
              <a:ext uri="{FF2B5EF4-FFF2-40B4-BE49-F238E27FC236}">
                <a16:creationId xmlns:a16="http://schemas.microsoft.com/office/drawing/2014/main" id="{2DB78D67-BD49-4B73-9E96-F53F7F99D962}"/>
              </a:ext>
            </a:extLst>
          </p:cNvPr>
          <p:cNvSpPr/>
          <p:nvPr/>
        </p:nvSpPr>
        <p:spPr>
          <a:xfrm>
            <a:off x="5080000" y="4368800"/>
            <a:ext cx="335280" cy="42672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CB73DD8D-4700-47D0-B000-F0EA99F9E6B4}"/>
              </a:ext>
            </a:extLst>
          </p:cNvPr>
          <p:cNvSpPr/>
          <p:nvPr/>
        </p:nvSpPr>
        <p:spPr>
          <a:xfrm>
            <a:off x="4013200" y="2529840"/>
            <a:ext cx="335280" cy="42672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0CE350B9-0FF0-4EDA-93D0-ACC613D573FF}"/>
              </a:ext>
            </a:extLst>
          </p:cNvPr>
          <p:cNvSpPr/>
          <p:nvPr/>
        </p:nvSpPr>
        <p:spPr>
          <a:xfrm>
            <a:off x="3596640" y="2783840"/>
            <a:ext cx="335280" cy="42672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56ACA08A-5DBF-4536-A4DE-D1CA5334B749}"/>
              </a:ext>
            </a:extLst>
          </p:cNvPr>
          <p:cNvSpPr/>
          <p:nvPr/>
        </p:nvSpPr>
        <p:spPr>
          <a:xfrm>
            <a:off x="2706081" y="2865120"/>
            <a:ext cx="335280" cy="42672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87EE7-ACB8-4A08-827B-5885E9901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232" y="1673332"/>
            <a:ext cx="359695" cy="463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8815F3-DF6D-47CC-A931-88DA73AB63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1379" r="1711" b="1598"/>
          <a:stretch/>
        </p:blipFill>
        <p:spPr>
          <a:xfrm>
            <a:off x="-22244" y="3526842"/>
            <a:ext cx="3091052" cy="331565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3F2EEF-86EC-42AC-BE4F-CBBE0AE78D2C}"/>
              </a:ext>
            </a:extLst>
          </p:cNvPr>
          <p:cNvSpPr/>
          <p:nvPr/>
        </p:nvSpPr>
        <p:spPr>
          <a:xfrm>
            <a:off x="3389180" y="140339"/>
            <a:ext cx="2418080" cy="110437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AF7DB4C5-D27F-453D-8E54-9261EB21FD7E}"/>
              </a:ext>
            </a:extLst>
          </p:cNvPr>
          <p:cNvSpPr/>
          <p:nvPr/>
        </p:nvSpPr>
        <p:spPr>
          <a:xfrm rot="5400000">
            <a:off x="3919271" y="1304147"/>
            <a:ext cx="850392" cy="731520"/>
          </a:xfrm>
          <a:prstGeom prst="bentUp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18AA19-EEA0-419A-AA11-2C69E6970C5C}"/>
              </a:ext>
            </a:extLst>
          </p:cNvPr>
          <p:cNvSpPr/>
          <p:nvPr/>
        </p:nvSpPr>
        <p:spPr>
          <a:xfrm>
            <a:off x="4725743" y="1352428"/>
            <a:ext cx="2418080" cy="110437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E3FB5E76-D56F-474F-8064-06428C63F6B6}"/>
              </a:ext>
            </a:extLst>
          </p:cNvPr>
          <p:cNvSpPr/>
          <p:nvPr/>
        </p:nvSpPr>
        <p:spPr>
          <a:xfrm rot="5400000">
            <a:off x="4955903" y="2499360"/>
            <a:ext cx="850392" cy="731520"/>
          </a:xfrm>
          <a:prstGeom prst="bentUp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2A8C3F-BB47-4AE5-B358-62339A382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859" y="2701490"/>
            <a:ext cx="2450804" cy="1133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EE38C2-20D3-42A2-AC47-EA2921872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353" y="4139042"/>
            <a:ext cx="2450804" cy="11339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A4B591-4408-4C66-B56B-DF2681B38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618" y="5545311"/>
            <a:ext cx="2450804" cy="1133954"/>
          </a:xfrm>
          <a:prstGeom prst="rect">
            <a:avLst/>
          </a:prstGeom>
        </p:spPr>
      </p:pic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D374FA76-5D5E-44DE-A774-C98C3615F1BC}"/>
              </a:ext>
            </a:extLst>
          </p:cNvPr>
          <p:cNvSpPr/>
          <p:nvPr/>
        </p:nvSpPr>
        <p:spPr>
          <a:xfrm rot="5400000">
            <a:off x="5950875" y="3895977"/>
            <a:ext cx="850392" cy="731520"/>
          </a:xfrm>
          <a:prstGeom prst="bentUp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2141B6-829D-44C2-BEEC-1BF4DE9F240C}"/>
              </a:ext>
            </a:extLst>
          </p:cNvPr>
          <p:cNvSpPr/>
          <p:nvPr/>
        </p:nvSpPr>
        <p:spPr>
          <a:xfrm>
            <a:off x="8284856" y="38070"/>
            <a:ext cx="39255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Garamond" panose="02020404030301010803" pitchFamily="18" charset="0"/>
              </a:rPr>
              <a:t>The map to the left shows changes in Georgia’s capital cities from 1785 to 1806.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Where did Georgia’s capital move in 1796?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Why were there changes in the location of Georgia’s capital cities?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What do you notice about the location of all of Georgia’s capitals? Explain. </a:t>
            </a:r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32359816-BE84-48BC-B286-FCC10F0EF171}"/>
              </a:ext>
            </a:extLst>
          </p:cNvPr>
          <p:cNvSpPr/>
          <p:nvPr/>
        </p:nvSpPr>
        <p:spPr>
          <a:xfrm rot="5400000">
            <a:off x="6983917" y="5321332"/>
            <a:ext cx="850392" cy="731520"/>
          </a:xfrm>
          <a:prstGeom prst="bentUp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C5492B-9743-4CEB-B8B0-E21EC098A111}"/>
              </a:ext>
            </a:extLst>
          </p:cNvPr>
          <p:cNvSpPr/>
          <p:nvPr/>
        </p:nvSpPr>
        <p:spPr>
          <a:xfrm>
            <a:off x="3427623" y="230860"/>
            <a:ext cx="338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FA39F-AA60-4D8F-B6EA-8776868D5B90}"/>
              </a:ext>
            </a:extLst>
          </p:cNvPr>
          <p:cNvSpPr/>
          <p:nvPr/>
        </p:nvSpPr>
        <p:spPr>
          <a:xfrm>
            <a:off x="5897916" y="2701490"/>
            <a:ext cx="338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5AE8BB-DAF6-47CC-AECD-2104115BDCA6}"/>
              </a:ext>
            </a:extLst>
          </p:cNvPr>
          <p:cNvSpPr/>
          <p:nvPr/>
        </p:nvSpPr>
        <p:spPr>
          <a:xfrm>
            <a:off x="4837837" y="1442949"/>
            <a:ext cx="338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AAE62F-A317-4932-81CE-07DC03F0F506}"/>
              </a:ext>
            </a:extLst>
          </p:cNvPr>
          <p:cNvSpPr/>
          <p:nvPr/>
        </p:nvSpPr>
        <p:spPr>
          <a:xfrm>
            <a:off x="6993047" y="4139042"/>
            <a:ext cx="338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9FC030-436E-4A13-9FA8-8E3BA1B939AD}"/>
              </a:ext>
            </a:extLst>
          </p:cNvPr>
          <p:cNvSpPr/>
          <p:nvPr/>
        </p:nvSpPr>
        <p:spPr>
          <a:xfrm>
            <a:off x="7899857" y="5545311"/>
            <a:ext cx="338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4088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7B68-90CC-41DE-93DD-4E208FB7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Savannah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b="1" dirty="0">
                <a:highlight>
                  <a:srgbClr val="FFFF00"/>
                </a:highlight>
              </a:rPr>
              <a:t>(1732-1784)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8B0BC1-8E26-404D-95FB-1E7BB41A8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954" y="1028023"/>
            <a:ext cx="6359420" cy="45185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D58A1-8F47-467F-A30E-A6FB10BBD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221" y="3977640"/>
            <a:ext cx="4920916" cy="288036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Savannah was </a:t>
            </a:r>
            <a:r>
              <a:rPr lang="en-US" sz="2400" dirty="0">
                <a:highlight>
                  <a:srgbClr val="FFFF00"/>
                </a:highlight>
                <a:latin typeface="Garamond" panose="02020404030301010803" pitchFamily="18" charset="0"/>
              </a:rPr>
              <a:t>Georgia’s first capital</a:t>
            </a:r>
            <a:r>
              <a:rPr lang="en-US" sz="2400" dirty="0">
                <a:latin typeface="Garamond" panose="02020404030301010803" pitchFamily="18" charset="0"/>
              </a:rPr>
              <a:t>.  It was named after the Savannah River. </a:t>
            </a:r>
          </a:p>
          <a:p>
            <a:r>
              <a:rPr lang="en-US" sz="2400" dirty="0">
                <a:highlight>
                  <a:srgbClr val="FFFF00"/>
                </a:highlight>
                <a:latin typeface="Garamond" panose="02020404030301010803" pitchFamily="18" charset="0"/>
              </a:rPr>
              <a:t>By 1785, the population center of GA had moved to the backcountry</a:t>
            </a:r>
            <a:r>
              <a:rPr lang="en-US" sz="2400" dirty="0">
                <a:latin typeface="Garamond" panose="02020404030301010803" pitchFamily="18" charset="0"/>
              </a:rPr>
              <a:t> and the capital was moved to Augusta.</a:t>
            </a:r>
          </a:p>
        </p:txBody>
      </p:sp>
    </p:spTree>
    <p:extLst>
      <p:ext uri="{BB962C8B-B14F-4D97-AF65-F5344CB8AC3E}">
        <p14:creationId xmlns:p14="http://schemas.microsoft.com/office/powerpoint/2010/main" val="262871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0832-152E-43CE-9B28-83565547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6" y="0"/>
            <a:ext cx="3932237" cy="342900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Augusta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b="1" dirty="0">
                <a:highlight>
                  <a:srgbClr val="FFFF00"/>
                </a:highlight>
              </a:rPr>
              <a:t>(1785-1795)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C27EF3-6576-4E49-9178-FA944AAFB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3737" y="1126268"/>
            <a:ext cx="6513045" cy="460546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703A6-DBA7-44B7-9CAD-454141B07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429000"/>
            <a:ext cx="5077326" cy="3120992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Augusta became Georgia’s state capital in 1785, but the state </a:t>
            </a:r>
            <a:r>
              <a:rPr lang="en-US" sz="2600" dirty="0">
                <a:solidFill>
                  <a:sysClr val="windowText" lastClr="000000"/>
                </a:solidFill>
                <a:highlight>
                  <a:srgbClr val="FFFF00"/>
                </a:highlight>
                <a:latin typeface="Garamond" panose="02020404030301010803" pitchFamily="18" charset="0"/>
                <a:ea typeface="KBScaredStraight" panose="02000603000000000000" pitchFamily="2" charset="0"/>
              </a:rPr>
              <a:t>legislature wasn’t satisfied with the location</a:t>
            </a:r>
            <a:r>
              <a:rPr lang="en-US" sz="26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It commissioned a group to </a:t>
            </a:r>
            <a:r>
              <a:rPr lang="en-US" sz="2600" dirty="0">
                <a:solidFill>
                  <a:sysClr val="windowText" lastClr="000000"/>
                </a:solidFill>
                <a:highlight>
                  <a:srgbClr val="FFFF00"/>
                </a:highlight>
                <a:latin typeface="Garamond" panose="02020404030301010803" pitchFamily="18" charset="0"/>
                <a:ea typeface="KBScaredStraight" panose="02000603000000000000" pitchFamily="2" charset="0"/>
              </a:rPr>
              <a:t>find a location further west</a:t>
            </a:r>
            <a:r>
              <a:rPr lang="en-US" sz="26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 that would be a more central location for trade.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5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A93B-F5D8-4C4A-BB23-41922114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53" y="192505"/>
            <a:ext cx="3932237" cy="1876926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Louisville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b="1" dirty="0">
                <a:highlight>
                  <a:srgbClr val="FFFF00"/>
                </a:highlight>
              </a:rPr>
              <a:t>(1796-1806)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D4BA04-B0A3-463E-AFB0-D465724BB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0767" y="549275"/>
            <a:ext cx="5479279" cy="54308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EF279-EE67-4F27-A583-A6C1B6B7B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2069431"/>
            <a:ext cx="5113420" cy="47885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Louisville was named to honor France’s King Louis XVI for his support during the American Revolution.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Even though the site was selected, it took over ten years for the government to move there in 1796. Eventually, </a:t>
            </a:r>
            <a:r>
              <a:rPr lang="en-US" sz="2400" dirty="0">
                <a:solidFill>
                  <a:sysClr val="windowText" lastClr="000000"/>
                </a:solidFill>
                <a:highlight>
                  <a:srgbClr val="FFFF00"/>
                </a:highlight>
                <a:latin typeface="Garamond" panose="02020404030301010803" pitchFamily="18" charset="0"/>
                <a:ea typeface="KBScaredStraight" panose="02000603000000000000" pitchFamily="2" charset="0"/>
              </a:rPr>
              <a:t>western expansion and an outbreak of malaria in Louisville caused state officials to move the capital again.</a:t>
            </a:r>
            <a:r>
              <a:rPr lang="en-US" sz="24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Garamond" panose="02020404030301010803" pitchFamily="18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2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A93B-F5D8-4C4A-BB23-41922114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65" y="132347"/>
            <a:ext cx="3932237" cy="2033337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Milledgeville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b="1" dirty="0">
                <a:highlight>
                  <a:srgbClr val="FFFF00"/>
                </a:highlight>
              </a:rPr>
              <a:t>(1806-1867)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AB9D3-0DAD-405D-89B3-07A48A574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5516" y="971675"/>
            <a:ext cx="6004119" cy="47072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EF279-EE67-4F27-A583-A6C1B6B7B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394283"/>
            <a:ext cx="5077326" cy="433137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In 1806, the capital was, once again, </a:t>
            </a:r>
            <a:r>
              <a:rPr lang="en-US" sz="2600" dirty="0">
                <a:solidFill>
                  <a:sysClr val="windowText" lastClr="000000"/>
                </a:solidFill>
                <a:highlight>
                  <a:srgbClr val="FFFF00"/>
                </a:highlight>
                <a:latin typeface="Garamond" panose="02020404030301010803" pitchFamily="18" charset="0"/>
                <a:ea typeface="KBScaredStraight" panose="02000603000000000000" pitchFamily="2" charset="0"/>
              </a:rPr>
              <a:t>moved west to keep up with the population migration, to a new site along the Oconee River, </a:t>
            </a:r>
            <a:r>
              <a:rPr lang="en-US" sz="2600" b="1" dirty="0">
                <a:solidFill>
                  <a:sysClr val="windowText" lastClr="000000"/>
                </a:solidFill>
                <a:highlight>
                  <a:srgbClr val="FFFF00"/>
                </a:highlight>
                <a:latin typeface="Garamond" panose="02020404030301010803" pitchFamily="18" charset="0"/>
                <a:ea typeface="KBScaredStraight" panose="02000603000000000000" pitchFamily="2" charset="0"/>
              </a:rPr>
              <a:t>Milledgeville</a:t>
            </a:r>
            <a:r>
              <a:rPr lang="en-US" sz="2600" dirty="0">
                <a:solidFill>
                  <a:sysClr val="windowText" lastClr="000000"/>
                </a:solidFill>
                <a:latin typeface="Garamond" panose="02020404030301010803" pitchFamily="18" charset="0"/>
                <a:ea typeface="KBScaredStraight" panose="02000603000000000000" pitchFamily="2" charset="0"/>
              </a:rPr>
              <a:t>. The capital remained there for 60 years. The new capital city of Georgia was named Milledgeville in honor of Gov. John Milledge who had donated the land to build UGA.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5367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B89D7C"/>
      </a:accent1>
      <a:accent2>
        <a:srgbClr val="C39791"/>
      </a:accent2>
      <a:accent3>
        <a:srgbClr val="A4A37C"/>
      </a:accent3>
      <a:accent4>
        <a:srgbClr val="7BA9B4"/>
      </a:accent4>
      <a:accent5>
        <a:srgbClr val="8DA2C2"/>
      </a:accent5>
      <a:accent6>
        <a:srgbClr val="807FBA"/>
      </a:accent6>
      <a:hlink>
        <a:srgbClr val="6283A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64DF6DE942341870867D3A737B8E5" ma:contentTypeVersion="32" ma:contentTypeDescription="Create a new document." ma:contentTypeScope="" ma:versionID="b4c783d0434a9e4c3128efbf43fefb85">
  <xsd:schema xmlns:xsd="http://www.w3.org/2001/XMLSchema" xmlns:xs="http://www.w3.org/2001/XMLSchema" xmlns:p="http://schemas.microsoft.com/office/2006/metadata/properties" xmlns:ns3="2caeea82-8059-4192-adc0-1a9515e2336b" xmlns:ns4="66ae331e-6582-451e-bc6b-0fd110eb0c43" targetNamespace="http://schemas.microsoft.com/office/2006/metadata/properties" ma:root="true" ma:fieldsID="f576f22edfcf99540a8613da9640d0d8" ns3:_="" ns4:_="">
    <xsd:import namespace="2caeea82-8059-4192-adc0-1a9515e2336b"/>
    <xsd:import namespace="66ae331e-6582-451e-bc6b-0fd110eb0c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eea82-8059-4192-adc0-1a9515e233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e331e-6582-451e-bc6b-0fd110eb0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66ae331e-6582-451e-bc6b-0fd110eb0c43" xsi:nil="true"/>
    <Owner xmlns="66ae331e-6582-451e-bc6b-0fd110eb0c43">
      <UserInfo>
        <DisplayName/>
        <AccountId xsi:nil="true"/>
        <AccountType/>
      </UserInfo>
    </Owner>
    <Distribution_Groups xmlns="66ae331e-6582-451e-bc6b-0fd110eb0c43" xsi:nil="true"/>
    <AppVersion xmlns="66ae331e-6582-451e-bc6b-0fd110eb0c43" xsi:nil="true"/>
    <IsNotebookLocked xmlns="66ae331e-6582-451e-bc6b-0fd110eb0c43" xsi:nil="true"/>
    <DefaultSectionNames xmlns="66ae331e-6582-451e-bc6b-0fd110eb0c43" xsi:nil="true"/>
    <Templates xmlns="66ae331e-6582-451e-bc6b-0fd110eb0c43" xsi:nil="true"/>
    <NotebookType xmlns="66ae331e-6582-451e-bc6b-0fd110eb0c43" xsi:nil="true"/>
    <Students xmlns="66ae331e-6582-451e-bc6b-0fd110eb0c43">
      <UserInfo>
        <DisplayName/>
        <AccountId xsi:nil="true"/>
        <AccountType/>
      </UserInfo>
    </Students>
    <LMS_Mappings xmlns="66ae331e-6582-451e-bc6b-0fd110eb0c43" xsi:nil="true"/>
    <Student_Groups xmlns="66ae331e-6582-451e-bc6b-0fd110eb0c43">
      <UserInfo>
        <DisplayName/>
        <AccountId xsi:nil="true"/>
        <AccountType/>
      </UserInfo>
    </Student_Groups>
    <TeamsChannelId xmlns="66ae331e-6582-451e-bc6b-0fd110eb0c43" xsi:nil="true"/>
    <Self_Registration_Enabled xmlns="66ae331e-6582-451e-bc6b-0fd110eb0c43" xsi:nil="true"/>
    <Has_Teacher_Only_SectionGroup xmlns="66ae331e-6582-451e-bc6b-0fd110eb0c43" xsi:nil="true"/>
    <CultureName xmlns="66ae331e-6582-451e-bc6b-0fd110eb0c43" xsi:nil="true"/>
    <Invited_Teachers xmlns="66ae331e-6582-451e-bc6b-0fd110eb0c43" xsi:nil="true"/>
    <Invited_Students xmlns="66ae331e-6582-451e-bc6b-0fd110eb0c43" xsi:nil="true"/>
    <Is_Collaboration_Space_Locked xmlns="66ae331e-6582-451e-bc6b-0fd110eb0c43" xsi:nil="true"/>
    <FolderType xmlns="66ae331e-6582-451e-bc6b-0fd110eb0c43" xsi:nil="true"/>
    <Teachers xmlns="66ae331e-6582-451e-bc6b-0fd110eb0c43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BF98C0-D40F-4219-8CB0-4DD5323EA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aeea82-8059-4192-adc0-1a9515e2336b"/>
    <ds:schemaRef ds:uri="66ae331e-6582-451e-bc6b-0fd110eb0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265473-2274-4634-A7AE-7B01E3B3FE61}">
  <ds:schemaRefs>
    <ds:schemaRef ds:uri="http://purl.org/dc/terms/"/>
    <ds:schemaRef ds:uri="2caeea82-8059-4192-adc0-1a9515e2336b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6ae331e-6582-451e-bc6b-0fd110eb0c4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80C2512-20FE-40E9-9A9B-8AB750F4FC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894</Words>
  <Application>Microsoft Office PowerPoint</Application>
  <PresentationFormat>Widescreen</PresentationFormat>
  <Paragraphs>67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Aharoni</vt:lpstr>
      <vt:lpstr>Arial</vt:lpstr>
      <vt:lpstr>Calibri</vt:lpstr>
      <vt:lpstr>Garamond</vt:lpstr>
      <vt:lpstr>Garamond-Bold</vt:lpstr>
      <vt:lpstr>Garamond-Italic</vt:lpstr>
      <vt:lpstr>Impact</vt:lpstr>
      <vt:lpstr>MS-PGothic</vt:lpstr>
      <vt:lpstr>The Hand</vt:lpstr>
      <vt:lpstr>The Serif Hand Black</vt:lpstr>
      <vt:lpstr>SketchyVTI</vt:lpstr>
      <vt:lpstr>Introduction </vt:lpstr>
      <vt:lpstr>Weekly Standard &amp; Learning Target</vt:lpstr>
      <vt:lpstr>Quote Analysis </vt:lpstr>
      <vt:lpstr>PowerPoint Presentation</vt:lpstr>
      <vt:lpstr>PowerPoint Presentation</vt:lpstr>
      <vt:lpstr>Savannah  (1732-1784)</vt:lpstr>
      <vt:lpstr>Augusta (1785-1795)</vt:lpstr>
      <vt:lpstr>Louisville (1796-1806)</vt:lpstr>
      <vt:lpstr>Milledgeville (1806-1867)</vt:lpstr>
      <vt:lpstr>Atlanta (1868-Present)</vt:lpstr>
      <vt:lpstr>Answer the questions in complete Sentences</vt:lpstr>
      <vt:lpstr>Closing: True or False – make the false statements true!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Shana Warden</dc:creator>
  <cp:lastModifiedBy>Terence Burger</cp:lastModifiedBy>
  <cp:revision>4</cp:revision>
  <dcterms:created xsi:type="dcterms:W3CDTF">2020-11-11T19:34:05Z</dcterms:created>
  <dcterms:modified xsi:type="dcterms:W3CDTF">2020-11-16T14:55:13Z</dcterms:modified>
</cp:coreProperties>
</file>