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1" r:id="rId5"/>
  </p:sldMasterIdLst>
  <p:notesMasterIdLst>
    <p:notesMasterId r:id="rId13"/>
  </p:notesMasterIdLst>
  <p:sldIdLst>
    <p:sldId id="406" r:id="rId6"/>
    <p:sldId id="405" r:id="rId7"/>
    <p:sldId id="383" r:id="rId8"/>
    <p:sldId id="399" r:id="rId9"/>
    <p:sldId id="385" r:id="rId10"/>
    <p:sldId id="400" r:id="rId11"/>
    <p:sldId id="32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65492F-88FB-47B4-ABDB-B2D810301F00}">
          <p14:sldIdLst>
            <p14:sldId id="406"/>
            <p14:sldId id="405"/>
            <p14:sldId id="383"/>
            <p14:sldId id="399"/>
            <p14:sldId id="385"/>
            <p14:sldId id="400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23" autoAdjust="0"/>
  </p:normalViewPr>
  <p:slideViewPr>
    <p:cSldViewPr snapToGrid="0">
      <p:cViewPr varScale="1">
        <p:scale>
          <a:sx n="55" d="100"/>
          <a:sy n="55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16:00:10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E415-6D27-4B36-B514-8F4B2D70658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14BE-9D29-4C31-A711-4ABCB9F7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YUyniqWl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Supplemental Video: </a:t>
            </a:r>
            <a:r>
              <a:rPr lang="en-US" dirty="0">
                <a:hlinkClick r:id="rId3"/>
              </a:rPr>
              <a:t>https://www.youtube.com/watch?v=nhYUyniqWlo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FF3300"/>
                </a:solidFill>
                <a:latin typeface="Garamond-Bold"/>
              </a:rPr>
              <a:t>At the start of the Revolutionary War, Georgia was divided into two factions: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Approach: Supplemental notes for those students who need more understanding.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Approach: Watch the video and allow students to gather evidence on the Siege of Savannah. Have the Students read (See worksheet in lesson plan) about the Battle of Kettle Creek/Siege of Savannah to gather evidence on that particular battle. </a:t>
            </a:r>
          </a:p>
          <a:p>
            <a:endParaRPr lang="en-US" dirty="0"/>
          </a:p>
          <a:p>
            <a:r>
              <a:rPr lang="en-US" dirty="0"/>
              <a:t>Supplemental Websites: </a:t>
            </a:r>
          </a:p>
          <a:p>
            <a:r>
              <a:rPr lang="en-US" dirty="0"/>
              <a:t>https://www.history.com/this-day-in-history/patriots-defeat-loyalists-at-kettle-creek</a:t>
            </a:r>
          </a:p>
          <a:p>
            <a:r>
              <a:rPr lang="en-US" dirty="0"/>
              <a:t>https://kettlecreekbattlefield.com/the-battle-of-kettle-creek/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014BE-9D29-4C31-A711-4ABCB9F7D4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8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65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7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6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5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9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8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4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1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6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200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6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7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9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4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0158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4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508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nhYUyniqWlo" TargetMode="Externa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pb.org/georgiastories/stories/savannah_under_attac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927255-2164-4F9F-9014-6A1304F8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American Revolution – 11/10/20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3DA75-3088-4640-9655-6338892E8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In your notebook, write down and answer the following question:</a:t>
            </a:r>
          </a:p>
          <a:p>
            <a:pPr lvl="1"/>
            <a:r>
              <a:rPr lang="en-US" sz="6000" b="1" dirty="0"/>
              <a:t>Were most Georgia citizens Tories or Patriots? Why?</a:t>
            </a:r>
          </a:p>
        </p:txBody>
      </p:sp>
    </p:spTree>
    <p:extLst>
      <p:ext uri="{BB962C8B-B14F-4D97-AF65-F5344CB8AC3E}">
        <p14:creationId xmlns:p14="http://schemas.microsoft.com/office/powerpoint/2010/main" val="262383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09AA5F-715C-43D8-92B4-849D8A97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Weekly Standard &amp; Learning Target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E3C00-90BF-4783-9822-6B27D3605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Weekly Standard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0CAB5F-5820-45BE-8492-0B7294E5C6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rgbClr val="5A595B"/>
                </a:solidFill>
                <a:latin typeface="Baskerville Old Face" panose="02020602080505020303" pitchFamily="18" charset="0"/>
              </a:rPr>
              <a:t>SS8H3 Analyze the role of Georgia in the American Revolutionary Era.</a:t>
            </a:r>
            <a:endParaRPr lang="en-US" sz="2400" dirty="0">
              <a:solidFill>
                <a:srgbClr val="5A595B"/>
              </a:solidFill>
              <a:latin typeface="Baskerville Old Face" panose="02020602080505020303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5A595B"/>
                </a:solidFill>
                <a:latin typeface="Baskerville Old Face" panose="02020602080505020303" pitchFamily="18" charset="0"/>
              </a:rPr>
              <a:t>c. </a:t>
            </a:r>
            <a:r>
              <a:rPr lang="en-US" sz="2400" dirty="0">
                <a:solidFill>
                  <a:srgbClr val="5A595B"/>
                </a:solidFill>
                <a:highlight>
                  <a:srgbClr val="FFFF00"/>
                </a:highlight>
                <a:latin typeface="Baskerville Old Face" panose="02020602080505020303" pitchFamily="18" charset="0"/>
              </a:rPr>
              <a:t>Analyze</a:t>
            </a:r>
            <a:r>
              <a:rPr lang="en-US" sz="2400" dirty="0">
                <a:solidFill>
                  <a:srgbClr val="5A595B"/>
                </a:solidFill>
                <a:latin typeface="Baskerville Old Face" panose="02020602080505020303" pitchFamily="18" charset="0"/>
              </a:rPr>
              <a:t> the significance of the </a:t>
            </a:r>
            <a:r>
              <a:rPr lang="en-US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Loyalists and Patriots</a:t>
            </a:r>
            <a:r>
              <a:rPr lang="en-US" sz="2400" dirty="0">
                <a:solidFill>
                  <a:srgbClr val="5A595B"/>
                </a:solidFill>
                <a:latin typeface="Baskerville Old Face" panose="02020602080505020303" pitchFamily="18" charset="0"/>
              </a:rPr>
              <a:t> as a part of Georgia’s role in the Revolutionary War; include the </a:t>
            </a:r>
            <a:r>
              <a:rPr lang="en-US" sz="24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Battle of Kettle Creek</a:t>
            </a:r>
            <a:r>
              <a:rPr lang="en-US" sz="2400" dirty="0">
                <a:solidFill>
                  <a:srgbClr val="5A595B"/>
                </a:solidFill>
                <a:latin typeface="Baskerville Old Face" panose="02020602080505020303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Siege of Savannah</a:t>
            </a:r>
            <a:r>
              <a:rPr lang="en-US" sz="1800" i="1" dirty="0">
                <a:solidFill>
                  <a:srgbClr val="5A595B"/>
                </a:solidFill>
                <a:latin typeface="Georgia" panose="02040502050405020303" pitchFamily="18" charset="0"/>
              </a:rPr>
              <a:t>. 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C164E2-8856-4514-9630-E400DAC0E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Learning Target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99985E-E256-47F0-8610-6145F135F7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/>
              <a:t>I can analyze the significance of the Loyalists and Patriots as a part of Georgia's role in the Revolutionary War in the Battle of Kettle Creek and the Siege of Savannah.</a:t>
            </a:r>
          </a:p>
        </p:txBody>
      </p:sp>
    </p:spTree>
    <p:extLst>
      <p:ext uri="{BB962C8B-B14F-4D97-AF65-F5344CB8AC3E}">
        <p14:creationId xmlns:p14="http://schemas.microsoft.com/office/powerpoint/2010/main" val="284674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49ACB-DD95-49C0-8287-60151760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600" dirty="0"/>
              <a:t>Loyalist vs. Patriot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E8F8F-84CB-4608-9882-62B38322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271" y="2568439"/>
            <a:ext cx="6800701" cy="4315522"/>
          </a:xfrm>
        </p:spPr>
        <p:txBody>
          <a:bodyPr anchor="t"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Garamond" panose="02020404030301010803" pitchFamily="18" charset="0"/>
              </a:rPr>
              <a:t>Both before and during the American Revolution, Americans had to make a difficult choice as to which side to take in the events surrounding the relationship between England and the American Colonies. 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    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Garamond" panose="02020404030301010803" pitchFamily="18" charset="0"/>
              </a:rPr>
              <a:t>Americans had to decide if they were committed to the idea of self-government or if they wanted to remain loyal to the King.  This decision at times tore apart friends and families.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1BFD04E7-F01D-4B06-A76F-14B30844F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82" y="1510200"/>
            <a:ext cx="4811889" cy="34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7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7EFF7-AA04-4645-B947-C33515CF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781" y="0"/>
            <a:ext cx="2603671" cy="4706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8FFE8-5575-4966-874D-51C9D7621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329" y="1486991"/>
            <a:ext cx="1596648" cy="9619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4C254A-0580-4BDC-B592-3E05BB038264}"/>
              </a:ext>
            </a:extLst>
          </p:cNvPr>
          <p:cNvSpPr/>
          <p:nvPr/>
        </p:nvSpPr>
        <p:spPr>
          <a:xfrm>
            <a:off x="3419605" y="152100"/>
            <a:ext cx="6676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-Bold"/>
              </a:rPr>
              <a:t>Most citizens of Georgia were </a:t>
            </a:r>
            <a:r>
              <a:rPr lang="en-US" sz="2800" b="1" i="1" dirty="0">
                <a:solidFill>
                  <a:srgbClr val="FF0000"/>
                </a:solidFill>
                <a:latin typeface="Garamond-Italic"/>
              </a:rPr>
              <a:t>Tories</a:t>
            </a:r>
            <a:r>
              <a:rPr lang="en-US" sz="2800" i="1" dirty="0">
                <a:latin typeface="Garamond-Italic"/>
              </a:rPr>
              <a:t> </a:t>
            </a:r>
            <a:r>
              <a:rPr lang="en-US" sz="2800" b="1" dirty="0">
                <a:latin typeface="Garamond-Bold"/>
              </a:rPr>
              <a:t>(also called </a:t>
            </a:r>
            <a:r>
              <a:rPr lang="en-US" sz="2800" b="1" i="1" dirty="0">
                <a:solidFill>
                  <a:srgbClr val="FF0000"/>
                </a:solidFill>
                <a:latin typeface="Garamond-Italic"/>
              </a:rPr>
              <a:t>Loyalists</a:t>
            </a:r>
            <a:r>
              <a:rPr lang="en-US" sz="2800" b="1" dirty="0">
                <a:latin typeface="Garamond-Bold"/>
              </a:rPr>
              <a:t>, because they were loyal to</a:t>
            </a:r>
          </a:p>
          <a:p>
            <a:r>
              <a:rPr lang="en-US" sz="2800" b="1" dirty="0">
                <a:latin typeface="Garamond-Bold"/>
              </a:rPr>
              <a:t>King George III). Many agreed to fight in the British Army.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C14B9-D5D2-4A6C-BB3F-4AD4207E5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48" y="2353072"/>
            <a:ext cx="2991219" cy="43419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581D00-3A8A-4429-BC10-EC878E12D33B}"/>
              </a:ext>
            </a:extLst>
          </p:cNvPr>
          <p:cNvSpPr/>
          <p:nvPr/>
        </p:nvSpPr>
        <p:spPr>
          <a:xfrm>
            <a:off x="3205167" y="3413113"/>
            <a:ext cx="61628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-Bold"/>
              </a:rPr>
              <a:t>A smaller group of colonists became </a:t>
            </a:r>
            <a:r>
              <a:rPr lang="en-US" sz="2800" b="1" i="1" dirty="0">
                <a:solidFill>
                  <a:srgbClr val="FF0000"/>
                </a:solidFill>
                <a:latin typeface="Garamond-Italic"/>
              </a:rPr>
              <a:t>Whigs</a:t>
            </a:r>
            <a:r>
              <a:rPr lang="en-US" sz="2800" i="1" dirty="0">
                <a:latin typeface="Garamond-Italic"/>
              </a:rPr>
              <a:t> </a:t>
            </a:r>
            <a:r>
              <a:rPr lang="en-US" sz="2800" b="1" dirty="0">
                <a:latin typeface="Garamond-Bold"/>
              </a:rPr>
              <a:t>(also known as </a:t>
            </a:r>
            <a:r>
              <a:rPr lang="en-US" sz="2800" b="1" i="1" dirty="0">
                <a:solidFill>
                  <a:srgbClr val="FF0000"/>
                </a:solidFill>
                <a:latin typeface="Garamond-Italic"/>
              </a:rPr>
              <a:t>Patriots</a:t>
            </a:r>
            <a:r>
              <a:rPr lang="en-US" sz="2800" b="1" dirty="0">
                <a:solidFill>
                  <a:srgbClr val="FF0000"/>
                </a:solidFill>
                <a:latin typeface="Garamond-Bold"/>
              </a:rPr>
              <a:t>)</a:t>
            </a:r>
            <a:r>
              <a:rPr lang="en-US" sz="2800" b="1" dirty="0">
                <a:latin typeface="Garamond-Bold"/>
              </a:rPr>
              <a:t>; they wanted independence from Great Britain.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4F621-CD27-4253-A585-EFB916FA9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305" y="2353072"/>
            <a:ext cx="1818600" cy="1092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9BEDAA-5C58-48D5-81FF-44E22234D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740" y="5228995"/>
            <a:ext cx="1380260" cy="1378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7B8598-C13F-4360-B59D-D1AE4D1DD080}"/>
              </a:ext>
            </a:extLst>
          </p:cNvPr>
          <p:cNvSpPr/>
          <p:nvPr/>
        </p:nvSpPr>
        <p:spPr>
          <a:xfrm>
            <a:off x="6274781" y="5407512"/>
            <a:ext cx="5499686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Garamond-Bold"/>
              </a:rPr>
              <a:t>* </a:t>
            </a:r>
            <a:r>
              <a:rPr lang="en-US" sz="2000" b="1" dirty="0">
                <a:solidFill>
                  <a:srgbClr val="FF3300"/>
                </a:solidFill>
                <a:latin typeface="Garamond-Bold"/>
              </a:rPr>
              <a:t>It may help you remember the Whigs from the Tories if you think of American Whig &amp; General, George Washington, who famously</a:t>
            </a:r>
          </a:p>
          <a:p>
            <a:r>
              <a:rPr lang="en-US" sz="2000" b="1" dirty="0">
                <a:solidFill>
                  <a:srgbClr val="FF3300"/>
                </a:solidFill>
                <a:latin typeface="Garamond-Bold"/>
              </a:rPr>
              <a:t>wore a wig.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705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5467-2BFC-4E8C-8327-6EA048F6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D4BA-1A02-47A4-AED8-C398EC85F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3A850-234E-40E4-8EB6-79BB5EE73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118"/>
            <a:ext cx="12192000" cy="718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5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E9D5CF-BFFF-4CEB-BF58-8086226D4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4" y="1243334"/>
            <a:ext cx="6404794" cy="50727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22DE39E-3F18-4D9D-AE1F-91439D07601C}"/>
              </a:ext>
            </a:extLst>
          </p:cNvPr>
          <p:cNvSpPr txBox="1">
            <a:spLocks/>
          </p:cNvSpPr>
          <p:nvPr/>
        </p:nvSpPr>
        <p:spPr>
          <a:xfrm>
            <a:off x="375780" y="21294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Revolutionary War In Georgia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660431-03D5-415F-BDAB-30207574E06C}"/>
              </a:ext>
            </a:extLst>
          </p:cNvPr>
          <p:cNvSpPr/>
          <p:nvPr/>
        </p:nvSpPr>
        <p:spPr>
          <a:xfrm>
            <a:off x="6917354" y="4249788"/>
            <a:ext cx="4956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-Bold"/>
              </a:rPr>
              <a:t>- Most Georgia </a:t>
            </a:r>
            <a:r>
              <a:rPr lang="en-US" sz="2800" b="1" i="1" dirty="0">
                <a:solidFill>
                  <a:srgbClr val="FF0000"/>
                </a:solidFill>
                <a:latin typeface="Garamond-Italic"/>
              </a:rPr>
              <a:t>Loyalists</a:t>
            </a:r>
            <a:r>
              <a:rPr lang="en-US" sz="2800" b="1" i="1" dirty="0">
                <a:latin typeface="Garamond-Italic"/>
              </a:rPr>
              <a:t> </a:t>
            </a:r>
            <a:r>
              <a:rPr lang="en-US" sz="2800" b="1" dirty="0">
                <a:latin typeface="Garamond-Bold"/>
              </a:rPr>
              <a:t>lived along the coast, in or around Savannah. They were wealthy and benefited from their trade relationship with England.</a:t>
            </a:r>
            <a:endParaRPr lang="en-US" sz="28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45E65E-5A9C-457C-9C44-F5EAD8D4A803}"/>
              </a:ext>
            </a:extLst>
          </p:cNvPr>
          <p:cNvSpPr/>
          <p:nvPr/>
        </p:nvSpPr>
        <p:spPr>
          <a:xfrm rot="2094122">
            <a:off x="3710737" y="2870730"/>
            <a:ext cx="513567" cy="11165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B0DBC6-60BB-4EC0-B379-2E1AE0A17518}"/>
              </a:ext>
            </a:extLst>
          </p:cNvPr>
          <p:cNvCxnSpPr>
            <a:cxnSpLocks/>
          </p:cNvCxnSpPr>
          <p:nvPr/>
        </p:nvCxnSpPr>
        <p:spPr>
          <a:xfrm>
            <a:off x="4179473" y="3565167"/>
            <a:ext cx="2897732" cy="9838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63B0BCF-2C6E-4B83-99DF-F9F000C3F584}"/>
              </a:ext>
            </a:extLst>
          </p:cNvPr>
          <p:cNvSpPr/>
          <p:nvPr/>
        </p:nvSpPr>
        <p:spPr>
          <a:xfrm>
            <a:off x="7048130" y="1154861"/>
            <a:ext cx="49561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  <a:latin typeface="Garamond-Bold"/>
              </a:rPr>
              <a:t>- </a:t>
            </a:r>
            <a:r>
              <a:rPr lang="en-US" sz="2800" b="1" dirty="0">
                <a:latin typeface="Garamond-Bold"/>
              </a:rPr>
              <a:t>Most Georgia </a:t>
            </a:r>
            <a:r>
              <a:rPr lang="en-US" sz="2800" b="1" i="1" dirty="0">
                <a:solidFill>
                  <a:srgbClr val="FF0000"/>
                </a:solidFill>
                <a:latin typeface="Garamond-Italic"/>
              </a:rPr>
              <a:t>Patriots</a:t>
            </a:r>
            <a:r>
              <a:rPr lang="en-US" sz="2800" i="1" dirty="0">
                <a:latin typeface="Garamond-Italic"/>
              </a:rPr>
              <a:t> </a:t>
            </a:r>
            <a:r>
              <a:rPr lang="en-US" sz="2800" b="1" dirty="0">
                <a:latin typeface="Garamond-Bold"/>
              </a:rPr>
              <a:t>lived in Georgia</a:t>
            </a:r>
            <a:r>
              <a:rPr lang="en-US" sz="2800" dirty="0">
                <a:latin typeface="MS-PGothic"/>
              </a:rPr>
              <a:t>’</a:t>
            </a:r>
            <a:r>
              <a:rPr lang="en-US" sz="2800" b="1" dirty="0">
                <a:latin typeface="Garamond-Bold"/>
              </a:rPr>
              <a:t>s frontier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Garamond-Italic"/>
              </a:rPr>
              <a:t>backcountry</a:t>
            </a:r>
            <a:r>
              <a:rPr lang="en-US" sz="2800" i="1" dirty="0">
                <a:latin typeface="Garamond-Italic"/>
              </a:rPr>
              <a:t> </a:t>
            </a:r>
            <a:r>
              <a:rPr lang="en-US" sz="2800" b="1" i="1" dirty="0">
                <a:latin typeface="Garamond-Bold"/>
              </a:rPr>
              <a:t>. </a:t>
            </a:r>
            <a:r>
              <a:rPr lang="en-US" sz="2800" b="1" dirty="0">
                <a:latin typeface="Garamond-Bold"/>
              </a:rPr>
              <a:t>They tended to rely on themselves and did not want to be bothered by the government.</a:t>
            </a:r>
            <a:endParaRPr lang="en-US" sz="2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684AD4-389F-4956-B57B-3BB97C03F88A}"/>
              </a:ext>
            </a:extLst>
          </p:cNvPr>
          <p:cNvSpPr/>
          <p:nvPr/>
        </p:nvSpPr>
        <p:spPr>
          <a:xfrm>
            <a:off x="2913599" y="2116955"/>
            <a:ext cx="513567" cy="1065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96B217-927C-4062-939A-62D81CC80879}"/>
              </a:ext>
            </a:extLst>
          </p:cNvPr>
          <p:cNvCxnSpPr>
            <a:cxnSpLocks/>
          </p:cNvCxnSpPr>
          <p:nvPr/>
        </p:nvCxnSpPr>
        <p:spPr>
          <a:xfrm flipV="1">
            <a:off x="3427166" y="1405741"/>
            <a:ext cx="3737722" cy="11631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88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8113F2-514B-4908-A909-3603DA31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7200"/>
              <a:t>Class Activity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B89D7C"/>
          </a:solidFill>
          <a:ln w="38100" cap="rnd">
            <a:solidFill>
              <a:srgbClr val="B89D7C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B3C64BFA-4EB1-4B3E-BE11-F39356F99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309210"/>
              </p:ext>
            </p:extLst>
          </p:nvPr>
        </p:nvGraphicFramePr>
        <p:xfrm>
          <a:off x="292101" y="2005712"/>
          <a:ext cx="7188199" cy="45093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10548">
                  <a:extLst>
                    <a:ext uri="{9D8B030D-6E8A-4147-A177-3AD203B41FA5}">
                      <a16:colId xmlns:a16="http://schemas.microsoft.com/office/drawing/2014/main" val="3827518066"/>
                    </a:ext>
                  </a:extLst>
                </a:gridCol>
                <a:gridCol w="2591639">
                  <a:extLst>
                    <a:ext uri="{9D8B030D-6E8A-4147-A177-3AD203B41FA5}">
                      <a16:colId xmlns:a16="http://schemas.microsoft.com/office/drawing/2014/main" val="3306139682"/>
                    </a:ext>
                  </a:extLst>
                </a:gridCol>
                <a:gridCol w="2786012">
                  <a:extLst>
                    <a:ext uri="{9D8B030D-6E8A-4147-A177-3AD203B41FA5}">
                      <a16:colId xmlns:a16="http://schemas.microsoft.com/office/drawing/2014/main" val="3335371067"/>
                    </a:ext>
                  </a:extLst>
                </a:gridCol>
              </a:tblGrid>
              <a:tr h="1975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Battle Kettle Creek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Siege of Savannah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981485"/>
                  </a:ext>
                </a:extLst>
              </a:tr>
              <a:tr h="10261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did it happen?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440445"/>
                  </a:ext>
                </a:extLst>
              </a:tr>
              <a:tr h="10261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was involved?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368"/>
                  </a:ext>
                </a:extLst>
              </a:tr>
              <a:tr h="10261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did it happen?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307610"/>
                  </a:ext>
                </a:extLst>
              </a:tr>
              <a:tr h="1233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happened?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8477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old, outdoor, black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06F71A54-7485-4D11-BB35-7E63628BAD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93" r="31220" b="1"/>
          <a:stretch/>
        </p:blipFill>
        <p:spPr>
          <a:xfrm>
            <a:off x="7772401" y="2212149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6394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B89D7C"/>
      </a:accent1>
      <a:accent2>
        <a:srgbClr val="C39791"/>
      </a:accent2>
      <a:accent3>
        <a:srgbClr val="A4A37C"/>
      </a:accent3>
      <a:accent4>
        <a:srgbClr val="7BA9B4"/>
      </a:accent4>
      <a:accent5>
        <a:srgbClr val="8DA2C2"/>
      </a:accent5>
      <a:accent6>
        <a:srgbClr val="807FBA"/>
      </a:accent6>
      <a:hlink>
        <a:srgbClr val="6283A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1_SketchyVTI">
  <a:themeElements>
    <a:clrScheme name="AnalogousFromLightSeed_2SEEDS">
      <a:dk1>
        <a:srgbClr val="000000"/>
      </a:dk1>
      <a:lt1>
        <a:srgbClr val="FFFFFF"/>
      </a:lt1>
      <a:dk2>
        <a:srgbClr val="243041"/>
      </a:dk2>
      <a:lt2>
        <a:srgbClr val="E2E5E8"/>
      </a:lt2>
      <a:accent1>
        <a:srgbClr val="B89D7C"/>
      </a:accent1>
      <a:accent2>
        <a:srgbClr val="C39791"/>
      </a:accent2>
      <a:accent3>
        <a:srgbClr val="A4A37C"/>
      </a:accent3>
      <a:accent4>
        <a:srgbClr val="7BA9B4"/>
      </a:accent4>
      <a:accent5>
        <a:srgbClr val="8DA2C2"/>
      </a:accent5>
      <a:accent6>
        <a:srgbClr val="807FBA"/>
      </a:accent6>
      <a:hlink>
        <a:srgbClr val="6283A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64DF6DE942341870867D3A737B8E5" ma:contentTypeVersion="32" ma:contentTypeDescription="Create a new document." ma:contentTypeScope="" ma:versionID="b4c783d0434a9e4c3128efbf43fefb85">
  <xsd:schema xmlns:xsd="http://www.w3.org/2001/XMLSchema" xmlns:xs="http://www.w3.org/2001/XMLSchema" xmlns:p="http://schemas.microsoft.com/office/2006/metadata/properties" xmlns:ns3="2caeea82-8059-4192-adc0-1a9515e2336b" xmlns:ns4="66ae331e-6582-451e-bc6b-0fd110eb0c43" targetNamespace="http://schemas.microsoft.com/office/2006/metadata/properties" ma:root="true" ma:fieldsID="f576f22edfcf99540a8613da9640d0d8" ns3:_="" ns4:_="">
    <xsd:import namespace="2caeea82-8059-4192-adc0-1a9515e2336b"/>
    <xsd:import namespace="66ae331e-6582-451e-bc6b-0fd110eb0c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eea82-8059-4192-adc0-1a9515e233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e331e-6582-451e-bc6b-0fd110eb0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66ae331e-6582-451e-bc6b-0fd110eb0c43" xsi:nil="true"/>
    <Owner xmlns="66ae331e-6582-451e-bc6b-0fd110eb0c43">
      <UserInfo>
        <DisplayName/>
        <AccountId xsi:nil="true"/>
        <AccountType/>
      </UserInfo>
    </Owner>
    <Distribution_Groups xmlns="66ae331e-6582-451e-bc6b-0fd110eb0c43" xsi:nil="true"/>
    <AppVersion xmlns="66ae331e-6582-451e-bc6b-0fd110eb0c43" xsi:nil="true"/>
    <IsNotebookLocked xmlns="66ae331e-6582-451e-bc6b-0fd110eb0c43" xsi:nil="true"/>
    <DefaultSectionNames xmlns="66ae331e-6582-451e-bc6b-0fd110eb0c43" xsi:nil="true"/>
    <Templates xmlns="66ae331e-6582-451e-bc6b-0fd110eb0c43" xsi:nil="true"/>
    <NotebookType xmlns="66ae331e-6582-451e-bc6b-0fd110eb0c43" xsi:nil="true"/>
    <Students xmlns="66ae331e-6582-451e-bc6b-0fd110eb0c43">
      <UserInfo>
        <DisplayName/>
        <AccountId xsi:nil="true"/>
        <AccountType/>
      </UserInfo>
    </Students>
    <LMS_Mappings xmlns="66ae331e-6582-451e-bc6b-0fd110eb0c43" xsi:nil="true"/>
    <Student_Groups xmlns="66ae331e-6582-451e-bc6b-0fd110eb0c43">
      <UserInfo>
        <DisplayName/>
        <AccountId xsi:nil="true"/>
        <AccountType/>
      </UserInfo>
    </Student_Groups>
    <TeamsChannelId xmlns="66ae331e-6582-451e-bc6b-0fd110eb0c43" xsi:nil="true"/>
    <Self_Registration_Enabled xmlns="66ae331e-6582-451e-bc6b-0fd110eb0c43" xsi:nil="true"/>
    <Has_Teacher_Only_SectionGroup xmlns="66ae331e-6582-451e-bc6b-0fd110eb0c43" xsi:nil="true"/>
    <CultureName xmlns="66ae331e-6582-451e-bc6b-0fd110eb0c43" xsi:nil="true"/>
    <Invited_Teachers xmlns="66ae331e-6582-451e-bc6b-0fd110eb0c43" xsi:nil="true"/>
    <Invited_Students xmlns="66ae331e-6582-451e-bc6b-0fd110eb0c43" xsi:nil="true"/>
    <Is_Collaboration_Space_Locked xmlns="66ae331e-6582-451e-bc6b-0fd110eb0c43" xsi:nil="true"/>
    <FolderType xmlns="66ae331e-6582-451e-bc6b-0fd110eb0c43" xsi:nil="true"/>
    <Teachers xmlns="66ae331e-6582-451e-bc6b-0fd110eb0c43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32BF98C0-D40F-4219-8CB0-4DD5323EA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aeea82-8059-4192-adc0-1a9515e2336b"/>
    <ds:schemaRef ds:uri="66ae331e-6582-451e-bc6b-0fd110eb0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0C2512-20FE-40E9-9A9B-8AB750F4FC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65473-2274-4634-A7AE-7B01E3B3FE61}">
  <ds:schemaRefs>
    <ds:schemaRef ds:uri="2caeea82-8059-4192-adc0-1a9515e2336b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66ae331e-6582-451e-bc6b-0fd110eb0c43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428</Words>
  <Application>Microsoft Office PowerPoint</Application>
  <PresentationFormat>Widescreen</PresentationFormat>
  <Paragraphs>72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Baskerville Old Face</vt:lpstr>
      <vt:lpstr>Calibri</vt:lpstr>
      <vt:lpstr>Comic Sans MS</vt:lpstr>
      <vt:lpstr>Garamond</vt:lpstr>
      <vt:lpstr>Garamond-Bold</vt:lpstr>
      <vt:lpstr>Garamond-Italic</vt:lpstr>
      <vt:lpstr>Georgia</vt:lpstr>
      <vt:lpstr>MS-PGothic</vt:lpstr>
      <vt:lpstr>The Hand</vt:lpstr>
      <vt:lpstr>The Serif Hand Black</vt:lpstr>
      <vt:lpstr>SketchyVTI</vt:lpstr>
      <vt:lpstr>1_SketchyVTI</vt:lpstr>
      <vt:lpstr>American Revolution – 11/10/20</vt:lpstr>
      <vt:lpstr>Weekly Standard &amp; Learning Target</vt:lpstr>
      <vt:lpstr>Loyalist vs. Patriot</vt:lpstr>
      <vt:lpstr>PowerPoint Presentation</vt:lpstr>
      <vt:lpstr>PowerPoint Presentation</vt:lpstr>
      <vt:lpstr>PowerPoint Presentation</vt:lpstr>
      <vt:lpstr>Class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Shana Warden</dc:creator>
  <cp:lastModifiedBy>Terence Burger</cp:lastModifiedBy>
  <cp:revision>4</cp:revision>
  <dcterms:created xsi:type="dcterms:W3CDTF">2020-11-04T17:37:15Z</dcterms:created>
  <dcterms:modified xsi:type="dcterms:W3CDTF">2020-11-10T14:56:51Z</dcterms:modified>
</cp:coreProperties>
</file>