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730D0-C9DA-4968-A1BF-003AEE275C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5D8678-5EF0-438E-A810-D8CB1E542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58F169-EE37-408F-9826-5CC5B167AF52}"/>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01E9C342-B03C-441A-BFED-D8EB130C1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62933-00ED-4DC1-A021-C5A524951973}"/>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77233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CB24-4063-4640-B2A1-FFDE65AA41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FC20B2-7A14-4B42-8432-049079EA8D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D7529-8435-407B-AC03-FF7C6026C7FA}"/>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A5445038-AB3C-445B-8F89-A4341F504D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7E34B9-D4D3-42F6-B978-F52342F679EC}"/>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72753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266FB-F056-4A77-B3A1-C329117549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DCCBE9-A7AA-45CF-A3E9-F7DA411AF2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D06A9-865F-464F-A495-6162E42AFE45}"/>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947F6B5D-1479-4A80-A0C4-D7F4BE256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ECFD4-7288-4FD0-A030-87D9AAD6D1E6}"/>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296814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6832-88C6-48FF-ACC1-D9379A7D01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380453-AC69-4E91-B704-53158ACE74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10B96-C8CE-48A4-B5D9-E83C2E0D05BB}"/>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DBFADF52-EF57-45A5-9117-FA01A8693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C33B4F-8ADD-4153-BEC5-4950EF2931DD}"/>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340271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0B7F5-D192-4A4E-8218-A15E5E0B52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C80AB9-2326-4682-83B0-47C379C90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31CA9C-07A1-42A4-A309-D3354EA4B6B9}"/>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CBC195EA-9F05-4113-8905-6C38ADE02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EC778-FE71-4A9F-97B3-54E2A51C96B5}"/>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242799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1E41-C319-4C12-8933-34E8F700F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6D09D-4453-450C-9557-D5FB581A37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CDFB5A-07B2-4256-B7CC-58F812988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6A1969-8F24-4AE1-BD51-E5FF8E2AAAA3}"/>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6" name="Footer Placeholder 5">
            <a:extLst>
              <a:ext uri="{FF2B5EF4-FFF2-40B4-BE49-F238E27FC236}">
                <a16:creationId xmlns:a16="http://schemas.microsoft.com/office/drawing/2014/main" id="{B250B90A-989B-45C8-BC67-AC467C7983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CEC2C1-822F-4016-987A-6F2023910AD8}"/>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81985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916DB-4841-4464-851E-F1DB057D5C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E330E-FA37-4B7B-AA6F-B3E734991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77177E-C478-4C82-86EF-1E8DE19C1B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AB7B78-9A86-4744-9756-569A0EC90E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6D319-609C-4F66-9B3A-64A1A0F384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2BFB66-45AD-429A-BBB6-ABC0F64A01F7}"/>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8" name="Footer Placeholder 7">
            <a:extLst>
              <a:ext uri="{FF2B5EF4-FFF2-40B4-BE49-F238E27FC236}">
                <a16:creationId xmlns:a16="http://schemas.microsoft.com/office/drawing/2014/main" id="{38CB0AF5-8342-4085-951B-1C866A0976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7AA2AE-C26F-43B3-9396-CBCE729741FB}"/>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321035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333B-778D-45F2-8307-DFCC9FE6CA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2598F-6545-4E19-B4ED-9AB3E8E467AB}"/>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4" name="Footer Placeholder 3">
            <a:extLst>
              <a:ext uri="{FF2B5EF4-FFF2-40B4-BE49-F238E27FC236}">
                <a16:creationId xmlns:a16="http://schemas.microsoft.com/office/drawing/2014/main" id="{8EAAC540-CAFB-4974-A563-5D7D1D4B78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292AEB-F1DF-44F9-A21A-5FD1C1CE87B1}"/>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334723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2CB232-A088-4A40-8F9E-E526045225BA}"/>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3" name="Footer Placeholder 2">
            <a:extLst>
              <a:ext uri="{FF2B5EF4-FFF2-40B4-BE49-F238E27FC236}">
                <a16:creationId xmlns:a16="http://schemas.microsoft.com/office/drawing/2014/main" id="{0D81A7D2-1152-421A-8208-FC5792C483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2D5E3B-83E2-4201-9AE2-DF211CED86FD}"/>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3443299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F4E07-9330-40B1-9B42-7C9834CE67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913FBF-8C49-4544-BD8B-1317714434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31B09A-1F38-406C-8401-49B42D9AB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89CFEA-1B32-44F9-BE15-84BB639FB259}"/>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6" name="Footer Placeholder 5">
            <a:extLst>
              <a:ext uri="{FF2B5EF4-FFF2-40B4-BE49-F238E27FC236}">
                <a16:creationId xmlns:a16="http://schemas.microsoft.com/office/drawing/2014/main" id="{13F4CE0F-E4F9-46AA-836C-1DD6C1FB35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DC451-570F-4DCF-A921-0E850B2807B6}"/>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288061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0A20-B586-4FA2-8762-DA8275582D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D0190-2F14-4A94-95A6-21BDDBA0A3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7A081C-3803-4719-BAE2-6E47DB606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425C6-8EDD-4034-9EEB-D4574A08E962}"/>
              </a:ext>
            </a:extLst>
          </p:cNvPr>
          <p:cNvSpPr>
            <a:spLocks noGrp="1"/>
          </p:cNvSpPr>
          <p:nvPr>
            <p:ph type="dt" sz="half" idx="10"/>
          </p:nvPr>
        </p:nvSpPr>
        <p:spPr/>
        <p:txBody>
          <a:bodyPr/>
          <a:lstStyle/>
          <a:p>
            <a:fld id="{E1D748BC-3765-4961-9A4E-96255152A071}" type="datetimeFigureOut">
              <a:rPr lang="en-US" smtClean="0"/>
              <a:t>3/8/2021</a:t>
            </a:fld>
            <a:endParaRPr lang="en-US"/>
          </a:p>
        </p:txBody>
      </p:sp>
      <p:sp>
        <p:nvSpPr>
          <p:cNvPr id="6" name="Footer Placeholder 5">
            <a:extLst>
              <a:ext uri="{FF2B5EF4-FFF2-40B4-BE49-F238E27FC236}">
                <a16:creationId xmlns:a16="http://schemas.microsoft.com/office/drawing/2014/main" id="{93F10378-C518-41C6-93D7-0DAC31C21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A71501-9241-47F6-805A-8610CF0FBD59}"/>
              </a:ext>
            </a:extLst>
          </p:cNvPr>
          <p:cNvSpPr>
            <a:spLocks noGrp="1"/>
          </p:cNvSpPr>
          <p:nvPr>
            <p:ph type="sldNum" sz="quarter" idx="12"/>
          </p:nvPr>
        </p:nvSpPr>
        <p:spPr/>
        <p:txBody>
          <a:bodyPr/>
          <a:lstStyle/>
          <a:p>
            <a:fld id="{81324C65-E295-420B-A286-780E08862A2C}" type="slidenum">
              <a:rPr lang="en-US" smtClean="0"/>
              <a:t>‹#›</a:t>
            </a:fld>
            <a:endParaRPr lang="en-US"/>
          </a:p>
        </p:txBody>
      </p:sp>
    </p:spTree>
    <p:extLst>
      <p:ext uri="{BB962C8B-B14F-4D97-AF65-F5344CB8AC3E}">
        <p14:creationId xmlns:p14="http://schemas.microsoft.com/office/powerpoint/2010/main" val="30488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5AB740-F75C-45FF-A680-DF0DB7FD01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84761B-DA14-4C42-A6E1-3F4651FB4E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D591C-E0DA-4550-9089-DD5F7D7DC9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748BC-3765-4961-9A4E-96255152A071}" type="datetimeFigureOut">
              <a:rPr lang="en-US" smtClean="0"/>
              <a:t>3/8/2021</a:t>
            </a:fld>
            <a:endParaRPr lang="en-US"/>
          </a:p>
        </p:txBody>
      </p:sp>
      <p:sp>
        <p:nvSpPr>
          <p:cNvPr id="5" name="Footer Placeholder 4">
            <a:extLst>
              <a:ext uri="{FF2B5EF4-FFF2-40B4-BE49-F238E27FC236}">
                <a16:creationId xmlns:a16="http://schemas.microsoft.com/office/drawing/2014/main" id="{EFD766F8-3349-49BA-8856-650217D88D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23E34C-E0F3-4071-B234-4E444A1462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24C65-E295-420B-A286-780E08862A2C}" type="slidenum">
              <a:rPr lang="en-US" smtClean="0"/>
              <a:t>‹#›</a:t>
            </a:fld>
            <a:endParaRPr lang="en-US"/>
          </a:p>
        </p:txBody>
      </p:sp>
    </p:spTree>
    <p:extLst>
      <p:ext uri="{BB962C8B-B14F-4D97-AF65-F5344CB8AC3E}">
        <p14:creationId xmlns:p14="http://schemas.microsoft.com/office/powerpoint/2010/main" val="118278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CC7716-41BD-4E96-A935-548849D885FA}"/>
              </a:ext>
            </a:extLst>
          </p:cNvPr>
          <p:cNvSpPr>
            <a:spLocks noGrp="1"/>
          </p:cNvSpPr>
          <p:nvPr>
            <p:ph type="ctrTitle"/>
          </p:nvPr>
        </p:nvSpPr>
        <p:spPr>
          <a:xfrm>
            <a:off x="908454" y="1057275"/>
            <a:ext cx="4605340" cy="2550313"/>
          </a:xfrm>
        </p:spPr>
        <p:txBody>
          <a:bodyPr>
            <a:normAutofit fontScale="90000"/>
          </a:bodyPr>
          <a:lstStyle/>
          <a:p>
            <a:pPr algn="l"/>
            <a:r>
              <a:rPr lang="en-US" sz="3600" b="1" u="sng" dirty="0">
                <a:solidFill>
                  <a:schemeClr val="bg1"/>
                </a:solidFill>
              </a:rPr>
              <a:t>Learning Target </a:t>
            </a:r>
            <a:r>
              <a:rPr lang="en-US" sz="3600" b="1" dirty="0">
                <a:solidFill>
                  <a:schemeClr val="bg1"/>
                </a:solidFill>
              </a:rPr>
              <a:t>- I can explain economic factors that resulted in the Great Depression. (e.g., boll weevil and drought).</a:t>
            </a:r>
          </a:p>
        </p:txBody>
      </p:sp>
      <p:sp>
        <p:nvSpPr>
          <p:cNvPr id="3" name="Subtitle 2">
            <a:extLst>
              <a:ext uri="{FF2B5EF4-FFF2-40B4-BE49-F238E27FC236}">
                <a16:creationId xmlns:a16="http://schemas.microsoft.com/office/drawing/2014/main" id="{A665D7DB-CDF0-4A3C-A4EA-F159C54C8DF7}"/>
              </a:ext>
            </a:extLst>
          </p:cNvPr>
          <p:cNvSpPr>
            <a:spLocks noGrp="1"/>
          </p:cNvSpPr>
          <p:nvPr>
            <p:ph type="subTitle" idx="1"/>
          </p:nvPr>
        </p:nvSpPr>
        <p:spPr>
          <a:xfrm>
            <a:off x="908454" y="3607588"/>
            <a:ext cx="4605340" cy="1939772"/>
          </a:xfrm>
        </p:spPr>
        <p:txBody>
          <a:bodyPr>
            <a:normAutofit/>
          </a:bodyPr>
          <a:lstStyle/>
          <a:p>
            <a:pPr algn="l"/>
            <a:r>
              <a:rPr lang="en-US" sz="3200" b="1" u="sng" dirty="0">
                <a:solidFill>
                  <a:schemeClr val="bg1"/>
                </a:solidFill>
              </a:rPr>
              <a:t>In your notebook</a:t>
            </a:r>
            <a:r>
              <a:rPr lang="en-US" sz="3200" b="1" dirty="0">
                <a:solidFill>
                  <a:schemeClr val="bg1"/>
                </a:solidFill>
              </a:rPr>
              <a:t>: What do you think of when you hear “The Great Depression”?</a:t>
            </a:r>
          </a:p>
        </p:txBody>
      </p:sp>
      <p:pic>
        <p:nvPicPr>
          <p:cNvPr id="4" name="Picture 3">
            <a:extLst>
              <a:ext uri="{FF2B5EF4-FFF2-40B4-BE49-F238E27FC236}">
                <a16:creationId xmlns:a16="http://schemas.microsoft.com/office/drawing/2014/main" id="{9A5E8030-6F5B-4971-BE17-5510F4038E32}"/>
              </a:ext>
            </a:extLst>
          </p:cNvPr>
          <p:cNvPicPr>
            <a:picLocks noChangeAspect="1"/>
          </p:cNvPicPr>
          <p:nvPr/>
        </p:nvPicPr>
        <p:blipFill rotWithShape="1">
          <a:blip r:embed="rId2">
            <a:alphaModFix/>
          </a:blip>
          <a:srcRect t="1188" r="1" b="1"/>
          <a:stretch/>
        </p:blipFill>
        <p:spPr>
          <a:xfrm>
            <a:off x="5800734" y="1057275"/>
            <a:ext cx="5917401" cy="4743450"/>
          </a:xfrm>
          <a:prstGeom prst="rect">
            <a:avLst/>
          </a:prstGeom>
        </p:spPr>
      </p:pic>
      <p:sp>
        <p:nvSpPr>
          <p:cNvPr id="11" name="Rectangle 1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408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4A6E-080B-4EA0-B11E-CDCCE87605E5}"/>
              </a:ext>
            </a:extLst>
          </p:cNvPr>
          <p:cNvSpPr>
            <a:spLocks noGrp="1"/>
          </p:cNvSpPr>
          <p:nvPr>
            <p:ph type="title"/>
          </p:nvPr>
        </p:nvSpPr>
        <p:spPr>
          <a:xfrm>
            <a:off x="4970109" y="484632"/>
            <a:ext cx="6730277" cy="1609344"/>
          </a:xfrm>
          <a:ln>
            <a:noFill/>
          </a:ln>
        </p:spPr>
        <p:txBody>
          <a:bodyPr>
            <a:normAutofit/>
          </a:bodyPr>
          <a:lstStyle/>
          <a:p>
            <a:pPr algn="ctr"/>
            <a:r>
              <a:rPr lang="en-US" sz="4800" b="1" dirty="0"/>
              <a:t>Today’s Standard </a:t>
            </a:r>
          </a:p>
        </p:txBody>
      </p:sp>
      <p:pic>
        <p:nvPicPr>
          <p:cNvPr id="4" name="Picture 3">
            <a:extLst>
              <a:ext uri="{FF2B5EF4-FFF2-40B4-BE49-F238E27FC236}">
                <a16:creationId xmlns:a16="http://schemas.microsoft.com/office/drawing/2014/main" id="{97D4306A-1D69-44F0-971F-8ABB7EA02EB7}"/>
              </a:ext>
            </a:extLst>
          </p:cNvPr>
          <p:cNvPicPr>
            <a:picLocks noChangeAspect="1"/>
          </p:cNvPicPr>
          <p:nvPr/>
        </p:nvPicPr>
        <p:blipFill rotWithShape="1">
          <a:blip r:embed="rId2"/>
          <a:srcRect t="6914" r="-1" b="4007"/>
          <a:stretch/>
        </p:blipFill>
        <p:spPr>
          <a:xfrm>
            <a:off x="20" y="10"/>
            <a:ext cx="4475130" cy="2232366"/>
          </a:xfrm>
          <a:prstGeom prst="rect">
            <a:avLst/>
          </a:prstGeom>
        </p:spPr>
      </p:pic>
      <p:pic>
        <p:nvPicPr>
          <p:cNvPr id="6" name="Picture 5">
            <a:extLst>
              <a:ext uri="{FF2B5EF4-FFF2-40B4-BE49-F238E27FC236}">
                <a16:creationId xmlns:a16="http://schemas.microsoft.com/office/drawing/2014/main" id="{258FCBAF-C347-4C3C-AD07-111037CE8D44}"/>
              </a:ext>
            </a:extLst>
          </p:cNvPr>
          <p:cNvPicPr>
            <a:picLocks noChangeAspect="1"/>
          </p:cNvPicPr>
          <p:nvPr/>
        </p:nvPicPr>
        <p:blipFill rotWithShape="1">
          <a:blip r:embed="rId3"/>
          <a:srcRect l="2869" r="4655" b="1"/>
          <a:stretch/>
        </p:blipFill>
        <p:spPr>
          <a:xfrm>
            <a:off x="20" y="2325504"/>
            <a:ext cx="4475130" cy="2215527"/>
          </a:xfrm>
          <a:prstGeom prst="rect">
            <a:avLst/>
          </a:prstGeom>
        </p:spPr>
      </p:pic>
      <p:pic>
        <p:nvPicPr>
          <p:cNvPr id="5" name="Picture 4">
            <a:extLst>
              <a:ext uri="{FF2B5EF4-FFF2-40B4-BE49-F238E27FC236}">
                <a16:creationId xmlns:a16="http://schemas.microsoft.com/office/drawing/2014/main" id="{3A81E042-59BD-4993-AF36-AB03D0CF9198}"/>
              </a:ext>
            </a:extLst>
          </p:cNvPr>
          <p:cNvPicPr>
            <a:picLocks noChangeAspect="1"/>
          </p:cNvPicPr>
          <p:nvPr/>
        </p:nvPicPr>
        <p:blipFill rotWithShape="1">
          <a:blip r:embed="rId4"/>
          <a:srcRect t="11262" r="-1" b="-1"/>
          <a:stretch/>
        </p:blipFill>
        <p:spPr>
          <a:xfrm>
            <a:off x="20" y="4634159"/>
            <a:ext cx="4475130" cy="2223841"/>
          </a:xfrm>
          <a:prstGeom prst="rect">
            <a:avLst/>
          </a:prstGeom>
        </p:spPr>
      </p:pic>
      <p:sp>
        <p:nvSpPr>
          <p:cNvPr id="3" name="Content Placeholder 2">
            <a:extLst>
              <a:ext uri="{FF2B5EF4-FFF2-40B4-BE49-F238E27FC236}">
                <a16:creationId xmlns:a16="http://schemas.microsoft.com/office/drawing/2014/main" id="{C2FDBB2A-4730-4062-9578-F19DF5E5491F}"/>
              </a:ext>
            </a:extLst>
          </p:cNvPr>
          <p:cNvSpPr>
            <a:spLocks noGrp="1"/>
          </p:cNvSpPr>
          <p:nvPr>
            <p:ph idx="1"/>
          </p:nvPr>
        </p:nvSpPr>
        <p:spPr>
          <a:xfrm>
            <a:off x="4970109" y="2121408"/>
            <a:ext cx="6730276" cy="4050792"/>
          </a:xfrm>
        </p:spPr>
        <p:txBody>
          <a:bodyPr>
            <a:normAutofit lnSpcReduction="10000"/>
          </a:bodyPr>
          <a:lstStyle/>
          <a:p>
            <a:r>
              <a:rPr lang="en-US" sz="3600" b="1" dirty="0"/>
              <a:t>SS8H8 Analyze Georgia’s participation in important events that occurred from World War I through the Great Depression</a:t>
            </a:r>
          </a:p>
          <a:p>
            <a:pPr lvl="1"/>
            <a:r>
              <a:rPr lang="en-US" sz="3600" b="1" dirty="0"/>
              <a:t>b. Explain economic factors that resulted in the Great Depression. (e.g., boll weevil and drought).</a:t>
            </a:r>
          </a:p>
        </p:txBody>
      </p:sp>
    </p:spTree>
    <p:extLst>
      <p:ext uri="{BB962C8B-B14F-4D97-AF65-F5344CB8AC3E}">
        <p14:creationId xmlns:p14="http://schemas.microsoft.com/office/powerpoint/2010/main" val="38351833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EC03E-2B63-464E-B8B6-73EB3D0DFD50}"/>
              </a:ext>
            </a:extLst>
          </p:cNvPr>
          <p:cNvSpPr>
            <a:spLocks noGrp="1"/>
          </p:cNvSpPr>
          <p:nvPr>
            <p:ph type="title"/>
          </p:nvPr>
        </p:nvSpPr>
        <p:spPr/>
        <p:txBody>
          <a:bodyPr/>
          <a:lstStyle/>
          <a:p>
            <a:pPr algn="ctr"/>
            <a:r>
              <a:rPr lang="en-US" b="1" dirty="0"/>
              <a:t>What is “Depression”?</a:t>
            </a:r>
          </a:p>
        </p:txBody>
      </p:sp>
      <p:sp>
        <p:nvSpPr>
          <p:cNvPr id="3" name="Content Placeholder 2">
            <a:extLst>
              <a:ext uri="{FF2B5EF4-FFF2-40B4-BE49-F238E27FC236}">
                <a16:creationId xmlns:a16="http://schemas.microsoft.com/office/drawing/2014/main" id="{9D966F28-E389-48E5-B292-B9DDF06FBF2E}"/>
              </a:ext>
            </a:extLst>
          </p:cNvPr>
          <p:cNvSpPr>
            <a:spLocks noGrp="1"/>
          </p:cNvSpPr>
          <p:nvPr>
            <p:ph idx="1"/>
          </p:nvPr>
        </p:nvSpPr>
        <p:spPr/>
        <p:txBody>
          <a:bodyPr>
            <a:normAutofit lnSpcReduction="10000"/>
          </a:bodyPr>
          <a:lstStyle/>
          <a:p>
            <a:r>
              <a:rPr lang="en-US" b="1" dirty="0"/>
              <a:t>An </a:t>
            </a:r>
            <a:r>
              <a:rPr lang="en-US" b="1" u="sng" dirty="0"/>
              <a:t>economic depression</a:t>
            </a:r>
            <a:r>
              <a:rPr lang="en-US" b="1" dirty="0"/>
              <a:t> is when a country is dealing with a </a:t>
            </a:r>
            <a:r>
              <a:rPr lang="en-US" b="1" dirty="0">
                <a:highlight>
                  <a:srgbClr val="FFFF00"/>
                </a:highlight>
              </a:rPr>
              <a:t>serious financial downfall</a:t>
            </a:r>
            <a:r>
              <a:rPr lang="en-US" b="1" dirty="0"/>
              <a:t>, or economic downturn. The </a:t>
            </a:r>
            <a:r>
              <a:rPr lang="en-US" b="1" dirty="0">
                <a:highlight>
                  <a:srgbClr val="FFFF00"/>
                </a:highlight>
              </a:rPr>
              <a:t>production of items is low</a:t>
            </a:r>
            <a:r>
              <a:rPr lang="en-US" b="1" dirty="0"/>
              <a:t>, and </a:t>
            </a:r>
            <a:r>
              <a:rPr lang="en-US" b="1" dirty="0">
                <a:highlight>
                  <a:srgbClr val="FFFF00"/>
                </a:highlight>
              </a:rPr>
              <a:t>business slows</a:t>
            </a:r>
            <a:r>
              <a:rPr lang="en-US" b="1" dirty="0"/>
              <a:t> for many companies. With production down and business slow, the </a:t>
            </a:r>
            <a:r>
              <a:rPr lang="en-US" b="1" dirty="0">
                <a:highlight>
                  <a:srgbClr val="FFFF00"/>
                </a:highlight>
              </a:rPr>
              <a:t>job market also begins to suffer</a:t>
            </a:r>
            <a:r>
              <a:rPr lang="en-US" b="1" dirty="0"/>
              <a:t>. During an economic depression, there are usually a lot of </a:t>
            </a:r>
            <a:r>
              <a:rPr lang="en-US" b="1" dirty="0">
                <a:highlight>
                  <a:srgbClr val="FFFF00"/>
                </a:highlight>
              </a:rPr>
              <a:t>failed businesses</a:t>
            </a:r>
            <a:r>
              <a:rPr lang="en-US" b="1" dirty="0"/>
              <a:t> and a </a:t>
            </a:r>
            <a:r>
              <a:rPr lang="en-US" b="1" dirty="0">
                <a:highlight>
                  <a:srgbClr val="FFFF00"/>
                </a:highlight>
              </a:rPr>
              <a:t>high unemployment rate</a:t>
            </a:r>
            <a:r>
              <a:rPr lang="en-US" b="1" dirty="0"/>
              <a:t>.</a:t>
            </a:r>
          </a:p>
          <a:p>
            <a:r>
              <a:rPr lang="en-US" b="1" dirty="0"/>
              <a:t>Imagine a place where there's not enough food for everyone. Imagine standing in line just to receive a few potatoes to feed your whole family or traveling from town-to-town just to try and find a job. The place you just imagined could be a country in economic depression.</a:t>
            </a:r>
          </a:p>
        </p:txBody>
      </p:sp>
    </p:spTree>
    <p:extLst>
      <p:ext uri="{BB962C8B-B14F-4D97-AF65-F5344CB8AC3E}">
        <p14:creationId xmlns:p14="http://schemas.microsoft.com/office/powerpoint/2010/main" val="385074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F0ADF-F578-4342-B640-5FA3523EF3F0}"/>
              </a:ext>
            </a:extLst>
          </p:cNvPr>
          <p:cNvSpPr>
            <a:spLocks noGrp="1"/>
          </p:cNvSpPr>
          <p:nvPr>
            <p:ph type="title"/>
          </p:nvPr>
        </p:nvSpPr>
        <p:spPr/>
        <p:txBody>
          <a:bodyPr/>
          <a:lstStyle/>
          <a:p>
            <a:pPr algn="ctr"/>
            <a:r>
              <a:rPr lang="en-US" b="1" dirty="0"/>
              <a:t>Work Session</a:t>
            </a:r>
          </a:p>
        </p:txBody>
      </p:sp>
      <p:sp>
        <p:nvSpPr>
          <p:cNvPr id="3" name="Content Placeholder 2">
            <a:extLst>
              <a:ext uri="{FF2B5EF4-FFF2-40B4-BE49-F238E27FC236}">
                <a16:creationId xmlns:a16="http://schemas.microsoft.com/office/drawing/2014/main" id="{75C24948-15FA-493A-B543-1711B8797969}"/>
              </a:ext>
            </a:extLst>
          </p:cNvPr>
          <p:cNvSpPr>
            <a:spLocks noGrp="1"/>
          </p:cNvSpPr>
          <p:nvPr>
            <p:ph idx="1"/>
          </p:nvPr>
        </p:nvSpPr>
        <p:spPr/>
        <p:txBody>
          <a:bodyPr>
            <a:normAutofit/>
          </a:bodyPr>
          <a:lstStyle/>
          <a:p>
            <a:r>
              <a:rPr lang="en-US" sz="3200" b="1" dirty="0"/>
              <a:t>Online Students – </a:t>
            </a:r>
          </a:p>
          <a:p>
            <a:pPr lvl="1"/>
            <a:r>
              <a:rPr lang="en-US" sz="2800" b="1" dirty="0"/>
              <a:t>Either go to the lesson resources in CTLS for today or my blog (burgergastudies.weebly.com) and Download and Save As the following documents:</a:t>
            </a:r>
          </a:p>
          <a:p>
            <a:pPr lvl="2"/>
            <a:r>
              <a:rPr lang="en-US" sz="2400" b="1" dirty="0"/>
              <a:t>SS8H8 Reading</a:t>
            </a:r>
          </a:p>
          <a:p>
            <a:pPr lvl="2"/>
            <a:r>
              <a:rPr lang="en-US" sz="2400" b="1" dirty="0"/>
              <a:t>SS8H8 Guided Questions </a:t>
            </a:r>
          </a:p>
          <a:p>
            <a:r>
              <a:rPr lang="en-US" sz="3200" b="1" dirty="0"/>
              <a:t>Please make sure you are saving the guided questions document as you go, since we will be working on it more this week.</a:t>
            </a:r>
          </a:p>
        </p:txBody>
      </p:sp>
    </p:spTree>
    <p:extLst>
      <p:ext uri="{BB962C8B-B14F-4D97-AF65-F5344CB8AC3E}">
        <p14:creationId xmlns:p14="http://schemas.microsoft.com/office/powerpoint/2010/main" val="52015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7087-2153-4374-A275-D564022F712F}"/>
              </a:ext>
            </a:extLst>
          </p:cNvPr>
          <p:cNvSpPr>
            <a:spLocks noGrp="1"/>
          </p:cNvSpPr>
          <p:nvPr>
            <p:ph type="title"/>
          </p:nvPr>
        </p:nvSpPr>
        <p:spPr/>
        <p:txBody>
          <a:bodyPr/>
          <a:lstStyle/>
          <a:p>
            <a:pPr algn="ctr"/>
            <a:r>
              <a:rPr lang="en-US" b="1" dirty="0"/>
              <a:t>Closing</a:t>
            </a:r>
          </a:p>
        </p:txBody>
      </p:sp>
      <p:sp>
        <p:nvSpPr>
          <p:cNvPr id="3" name="Content Placeholder 2">
            <a:extLst>
              <a:ext uri="{FF2B5EF4-FFF2-40B4-BE49-F238E27FC236}">
                <a16:creationId xmlns:a16="http://schemas.microsoft.com/office/drawing/2014/main" id="{5A529EEC-D2FF-4B00-BBD3-03052ED30766}"/>
              </a:ext>
            </a:extLst>
          </p:cNvPr>
          <p:cNvSpPr>
            <a:spLocks noGrp="1"/>
          </p:cNvSpPr>
          <p:nvPr>
            <p:ph idx="1"/>
          </p:nvPr>
        </p:nvSpPr>
        <p:spPr/>
        <p:txBody>
          <a:bodyPr>
            <a:normAutofit lnSpcReduction="10000"/>
          </a:bodyPr>
          <a:lstStyle/>
          <a:p>
            <a:r>
              <a:rPr lang="en-US" sz="4000" b="1" dirty="0"/>
              <a:t>In a few sentences, answer the following question:</a:t>
            </a:r>
          </a:p>
          <a:p>
            <a:pPr lvl="1"/>
            <a:r>
              <a:rPr lang="en-US" sz="3600" b="1" dirty="0"/>
              <a:t>Given what you learned about economic depression and the examples, do you believe we are currently in an economic depression? Explain why you believe we are or are not in an economic depression using examples that compare and contrast the situations today with the situations from the 1920s.</a:t>
            </a:r>
          </a:p>
        </p:txBody>
      </p:sp>
    </p:spTree>
    <p:extLst>
      <p:ext uri="{BB962C8B-B14F-4D97-AF65-F5344CB8AC3E}">
        <p14:creationId xmlns:p14="http://schemas.microsoft.com/office/powerpoint/2010/main" val="53725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332</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Learning Target - I can explain economic factors that resulted in the Great Depression. (e.g., boll weevil and drought).</vt:lpstr>
      <vt:lpstr>Today’s Standard </vt:lpstr>
      <vt:lpstr>What is “Depression”?</vt:lpstr>
      <vt:lpstr>Work Session</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Target - I can explain economic factors that resulted in the Great Depression. (e.g., boll weevil and drought).</dc:title>
  <dc:creator>Terence Burger</dc:creator>
  <cp:lastModifiedBy>Terence Burger</cp:lastModifiedBy>
  <cp:revision>2</cp:revision>
  <dcterms:created xsi:type="dcterms:W3CDTF">2021-03-09T03:10:09Z</dcterms:created>
  <dcterms:modified xsi:type="dcterms:W3CDTF">2021-03-09T03:27:27Z</dcterms:modified>
</cp:coreProperties>
</file>