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3C01D-3BB9-4220-BFCC-30CF6CA2B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9751B-89AA-4D7F-B0F2-2DC949C04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E0994-DB11-40DC-9706-9B830BD60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CF48-CA01-4523-9E76-1C1BEB6B66A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A8AD1-6CB5-4440-A205-57E68F3B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EFBC8-B190-4DA8-9445-EC580E466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059D-AC4A-41BD-9E5A-FE77C39A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27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F0F59-FB77-4EAD-BCE5-1F65402BE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4C2291-C795-46BC-9C6D-F2557339E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34066-E1BD-4025-B83E-0BC6F2836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CF48-CA01-4523-9E76-1C1BEB6B66A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6082C-4C85-49B6-9181-27F2982B3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E1311-A89F-40CD-B3E6-262C3DF5D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059D-AC4A-41BD-9E5A-FE77C39A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BF811F-64D3-4755-856D-D5A90217FB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5B0584-BD50-4F85-A273-2D32B665F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FE2B0-7094-4E3D-BCED-D98F88B19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CF48-CA01-4523-9E76-1C1BEB6B66A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EBB84-DE31-47D3-B571-B08A2BF15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C3788-4F90-4D02-8EC5-7419A3AB2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059D-AC4A-41BD-9E5A-FE77C39A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0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A2C00-8856-4186-91F9-2791C712F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EE15E-68D9-4DAC-A077-6472D5AD8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7E377-9DC0-48C5-8D2D-101808EB3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CF48-CA01-4523-9E76-1C1BEB6B66A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2C924-651B-47AA-A8F4-C9C6D465B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18054-EE59-499F-9E4F-8004D081F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059D-AC4A-41BD-9E5A-FE77C39A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242C9-897E-4B60-A7CF-46E48C93E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2CFF4-3C5C-4637-BCD3-970D2512A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32D65-40BB-4B51-8A95-FA341CFDE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CF48-CA01-4523-9E76-1C1BEB6B66A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EB5E3-E6A8-420E-BB87-A01DB6E81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82DC8-0D5C-44EE-A20B-1C77F3D0B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059D-AC4A-41BD-9E5A-FE77C39A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61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3685B-942D-4FC5-AF2F-EC8103701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50380-C9AA-44DE-A953-754D31333E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7F3926-C59A-4288-B8DC-8D91F9956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86A45-CA7E-4FDD-B676-5AF664DA7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CF48-CA01-4523-9E76-1C1BEB6B66A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B5697-47B7-4E86-A395-9CF776703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CDDDF-CC0B-4C1E-999F-81D6705AE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059D-AC4A-41BD-9E5A-FE77C39A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0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CE335-21FB-4702-BF9E-4842FA7F1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AE7A3-8217-4F38-AF09-209CE4022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013E56-C7BC-4E47-B175-30683449E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CDE32-D74A-4EEB-B4AA-E08FD2588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103C98-B944-442F-92C0-FBFCC5D0F8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3A7BF9-52DE-4EE3-A1EF-C9EA400AF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CF48-CA01-4523-9E76-1C1BEB6B66A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61CC7C-EE85-4EDD-8DFF-44FFA412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AA8C79-A7D6-4E39-9154-32F64E3B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059D-AC4A-41BD-9E5A-FE77C39A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1AE60-36C1-40A5-91D3-17023AF0F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92CE4A-AB28-475C-A1BC-FB13815F1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CF48-CA01-4523-9E76-1C1BEB6B66A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B25D19-B34B-4AB2-B1E6-7F7AD4134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0EDE0E-BF38-4CB0-9972-5E9E18C44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059D-AC4A-41BD-9E5A-FE77C39A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5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74D8C4-0736-4219-879E-C343BEEBA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CF48-CA01-4523-9E76-1C1BEB6B66A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B31A5E-EFAF-4DB3-99CF-4988DAACC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17061-3ED3-45BF-8F3B-E06AB8CA4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059D-AC4A-41BD-9E5A-FE77C39A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8A624-6AFD-4B89-9C46-CBDAF9D16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FFE8A-8EB6-4117-A90F-8AD50420F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A594DE-D629-4D0D-8D01-984738925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08FF8-3032-4DFB-8AD4-3709BA6F5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CF48-CA01-4523-9E76-1C1BEB6B66A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56E82A-6BA3-49AD-853E-B9A45C2F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0E7B3-1D60-458F-BF10-A1FA5A7EA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059D-AC4A-41BD-9E5A-FE77C39A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8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C999C-655D-40EC-8699-47BFE0A42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EB05FF-885B-4355-9B55-B035F782B6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10139A-CCD7-4F5D-8D44-E3BF6698B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1A094-C8EF-4F22-BB9C-7C9E78025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CF48-CA01-4523-9E76-1C1BEB6B66A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15417-DAD6-4A8E-8260-8D8C79DD1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8022B-A0F1-47DB-8985-B46F1E09D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059D-AC4A-41BD-9E5A-FE77C39A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3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957126-1CA3-4955-809D-4F811611B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58DB0-F491-4305-99D6-91172166B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A89A8-4B93-4935-BAC2-F16DE299E4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BCF48-CA01-4523-9E76-1C1BEB6B66A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F4DE2-BA16-4B30-8B4B-8752FDEB9A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9D370-6FC4-4A84-8B2A-18782E99ED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059D-AC4A-41BD-9E5A-FE77C39A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5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aLstb_t8yc" TargetMode="External"/><Relationship Id="rId2" Type="http://schemas.openxmlformats.org/officeDocument/2006/relationships/hyperlink" Target="https://www.youtube.com/watch?v=qGLm7VUbIW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520B01-A2E4-41C2-8A8F-7683F2508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F90D49-7CD7-4F30-8056-43E4BFED9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6041" y="162561"/>
            <a:ext cx="4016718" cy="2753360"/>
          </a:xfrm>
        </p:spPr>
        <p:txBody>
          <a:bodyPr>
            <a:normAutofit/>
          </a:bodyPr>
          <a:lstStyle/>
          <a:p>
            <a:r>
              <a:rPr lang="en-US" sz="2700" b="1" u="sng" dirty="0">
                <a:solidFill>
                  <a:schemeClr val="bg1"/>
                </a:solidFill>
              </a:rPr>
              <a:t>Learning Target</a:t>
            </a:r>
            <a:r>
              <a:rPr lang="en-US" sz="2700" b="1" dirty="0">
                <a:solidFill>
                  <a:schemeClr val="bg1"/>
                </a:solidFill>
              </a:rPr>
              <a:t> - I can explain the roles of Booker T. Washington and W.E.B. DuBois in the advancement of the rights of African Americans.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23EDF-E7D5-46D1-B105-BE3033F67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63599" y="3007360"/>
            <a:ext cx="3940760" cy="3688080"/>
          </a:xfrm>
        </p:spPr>
        <p:txBody>
          <a:bodyPr>
            <a:normAutofit lnSpcReduction="10000"/>
          </a:bodyPr>
          <a:lstStyle/>
          <a:p>
            <a:r>
              <a:rPr lang="en-US" sz="2800" b="1" u="sng" dirty="0">
                <a:solidFill>
                  <a:schemeClr val="bg1"/>
                </a:solidFill>
              </a:rPr>
              <a:t>Read the following quote</a:t>
            </a:r>
            <a:r>
              <a:rPr lang="en-US" sz="2800" b="1" dirty="0">
                <a:solidFill>
                  <a:schemeClr val="bg1"/>
                </a:solidFill>
              </a:rPr>
              <a:t>: </a:t>
            </a:r>
            <a:r>
              <a:rPr lang="en-US" sz="2800" b="1" i="1" dirty="0">
                <a:solidFill>
                  <a:schemeClr val="bg1"/>
                </a:solidFill>
              </a:rPr>
              <a:t>“The slave went free; stood a brief moment in the sun; then moved back again toward slavery.”</a:t>
            </a:r>
          </a:p>
          <a:p>
            <a:r>
              <a:rPr lang="en-US" sz="2800" b="1" u="sng" dirty="0">
                <a:solidFill>
                  <a:schemeClr val="bg1"/>
                </a:solidFill>
              </a:rPr>
              <a:t>Answer in Your Notebook</a:t>
            </a:r>
            <a:r>
              <a:rPr lang="en-US" sz="2800" b="1" dirty="0">
                <a:solidFill>
                  <a:schemeClr val="bg1"/>
                </a:solidFill>
              </a:rPr>
              <a:t>: What does this quote show us about history in the south?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F634C0A-A487-42AF-8DFD-4DAD62FE9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4087640" cy="6858000"/>
            <a:chOff x="1" y="0"/>
            <a:chExt cx="4087640" cy="6858000"/>
          </a:xfrm>
          <a:effectLst>
            <a:outerShdw blurRad="381000" dist="152400" algn="ctr" rotWithShape="0">
              <a:srgbClr val="000000">
                <a:alpha val="10000"/>
              </a:srgb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12B137-E115-42F2-8CF9-67E40B5D2C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0"/>
              <a:ext cx="3986041" cy="6858000"/>
            </a:xfrm>
            <a:custGeom>
              <a:avLst/>
              <a:gdLst>
                <a:gd name="connsiteX0" fmla="*/ 0 w 3986041"/>
                <a:gd name="connsiteY0" fmla="*/ 0 h 6858000"/>
                <a:gd name="connsiteX1" fmla="*/ 3066495 w 3986041"/>
                <a:gd name="connsiteY1" fmla="*/ 0 h 6858000"/>
                <a:gd name="connsiteX2" fmla="*/ 3427241 w 3986041"/>
                <a:gd name="connsiteY2" fmla="*/ 1211943 h 6858000"/>
                <a:gd name="connsiteX3" fmla="*/ 3986041 w 3986041"/>
                <a:gd name="connsiteY3" fmla="*/ 4122057 h 6858000"/>
                <a:gd name="connsiteX4" fmla="*/ 3751724 w 3986041"/>
                <a:gd name="connsiteY4" fmla="*/ 6858000 h 6858000"/>
                <a:gd name="connsiteX5" fmla="*/ 0 w 3986041"/>
                <a:gd name="connsiteY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6041" h="6858000">
                  <a:moveTo>
                    <a:pt x="0" y="0"/>
                  </a:moveTo>
                  <a:lnTo>
                    <a:pt x="3066495" y="0"/>
                  </a:lnTo>
                  <a:lnTo>
                    <a:pt x="3427241" y="1211943"/>
                  </a:lnTo>
                  <a:lnTo>
                    <a:pt x="3986041" y="4122057"/>
                  </a:lnTo>
                  <a:lnTo>
                    <a:pt x="3751724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779E94B-3A8C-4695-9DA1-2EDEFB170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748588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E2A71C1B-B38A-412D-914F-2C80F5FB46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666" r="1289"/>
          <a:stretch/>
        </p:blipFill>
        <p:spPr>
          <a:xfrm>
            <a:off x="20" y="10"/>
            <a:ext cx="3910064" cy="6857990"/>
          </a:xfrm>
          <a:custGeom>
            <a:avLst/>
            <a:gdLst/>
            <a:ahLst/>
            <a:cxnLst/>
            <a:rect l="l" t="t" r="r" b="b"/>
            <a:pathLst>
              <a:path w="3910084" h="6858000">
                <a:moveTo>
                  <a:pt x="0" y="0"/>
                </a:moveTo>
                <a:lnTo>
                  <a:pt x="2996382" y="0"/>
                </a:lnTo>
                <a:lnTo>
                  <a:pt x="3563333" y="1750276"/>
                </a:lnTo>
                <a:lnTo>
                  <a:pt x="3910084" y="6054385"/>
                </a:lnTo>
                <a:lnTo>
                  <a:pt x="3791309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66EE5A2-0D35-4D6A-A5C7-1CA91F740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48589" y="0"/>
            <a:ext cx="1339053" cy="6858000"/>
            <a:chOff x="2661507" y="0"/>
            <a:chExt cx="1339053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FBB771-C61C-4F38-ABBB-98A2D8476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2432BD6-3DCC-4397-BD7F-3FE84F321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AA1647-0DA6-4A17-B3E1-95D61BD54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104360" y="0"/>
            <a:ext cx="4087640" cy="6858000"/>
            <a:chOff x="1" y="0"/>
            <a:chExt cx="4087640" cy="6858000"/>
          </a:xfrm>
          <a:effectLst>
            <a:outerShdw blurRad="381000" dist="152400" algn="ctr" rotWithShape="0">
              <a:srgbClr val="000000">
                <a:alpha val="10000"/>
              </a:srgbClr>
            </a:outerShdw>
          </a:effectLst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F1D8352-2F00-4057-8781-E455C455B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0"/>
              <a:ext cx="3986041" cy="6858000"/>
            </a:xfrm>
            <a:custGeom>
              <a:avLst/>
              <a:gdLst>
                <a:gd name="connsiteX0" fmla="*/ 0 w 3986041"/>
                <a:gd name="connsiteY0" fmla="*/ 0 h 6858000"/>
                <a:gd name="connsiteX1" fmla="*/ 3066495 w 3986041"/>
                <a:gd name="connsiteY1" fmla="*/ 0 h 6858000"/>
                <a:gd name="connsiteX2" fmla="*/ 3427241 w 3986041"/>
                <a:gd name="connsiteY2" fmla="*/ 1211943 h 6858000"/>
                <a:gd name="connsiteX3" fmla="*/ 3986041 w 3986041"/>
                <a:gd name="connsiteY3" fmla="*/ 4122057 h 6858000"/>
                <a:gd name="connsiteX4" fmla="*/ 3751724 w 3986041"/>
                <a:gd name="connsiteY4" fmla="*/ 6858000 h 6858000"/>
                <a:gd name="connsiteX5" fmla="*/ 0 w 3986041"/>
                <a:gd name="connsiteY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6041" h="6858000">
                  <a:moveTo>
                    <a:pt x="0" y="0"/>
                  </a:moveTo>
                  <a:lnTo>
                    <a:pt x="3066495" y="0"/>
                  </a:lnTo>
                  <a:lnTo>
                    <a:pt x="3427241" y="1211943"/>
                  </a:lnTo>
                  <a:lnTo>
                    <a:pt x="3986041" y="4122057"/>
                  </a:lnTo>
                  <a:lnTo>
                    <a:pt x="3751724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BE70D92-7E07-4A6F-BD82-729F71C268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748588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3C64D673-4148-40F7-817B-29000077648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56" r="17657"/>
          <a:stretch/>
        </p:blipFill>
        <p:spPr>
          <a:xfrm>
            <a:off x="8281916" y="1"/>
            <a:ext cx="3910084" cy="6858000"/>
          </a:xfrm>
          <a:custGeom>
            <a:avLst/>
            <a:gdLst/>
            <a:ahLst/>
            <a:cxnLst/>
            <a:rect l="l" t="t" r="r" b="b"/>
            <a:pathLst>
              <a:path w="3910084" h="6858000">
                <a:moveTo>
                  <a:pt x="118775" y="0"/>
                </a:moveTo>
                <a:lnTo>
                  <a:pt x="3910084" y="0"/>
                </a:lnTo>
                <a:lnTo>
                  <a:pt x="3910084" y="6858000"/>
                </a:lnTo>
                <a:lnTo>
                  <a:pt x="913702" y="6858000"/>
                </a:lnTo>
                <a:lnTo>
                  <a:pt x="346751" y="5107724"/>
                </a:lnTo>
                <a:lnTo>
                  <a:pt x="0" y="803615"/>
                </a:lnTo>
                <a:close/>
              </a:path>
            </a:pathLst>
          </a:cu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08D20F07-CD49-4F17-BC00-9429DA80C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104359" y="-2"/>
            <a:ext cx="1339053" cy="6858000"/>
            <a:chOff x="2661507" y="0"/>
            <a:chExt cx="1339053" cy="6858000"/>
          </a:xfr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1F66703-4D0D-42DF-8150-991FE9F8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96840F9-95E6-4C98-BFE4-21B595423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19046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46839-9458-4655-A2D4-1A0E4631C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Reminder – Unit 5 Summative Tomorrow!!!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8895E-E9E6-4208-80FA-E34CDE571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/>
              <a:t>Unit 5 Summative Quizlet is up on the home page of my blog (burgergastudies.weebly.com)</a:t>
            </a:r>
          </a:p>
        </p:txBody>
      </p:sp>
    </p:spTree>
    <p:extLst>
      <p:ext uri="{BB962C8B-B14F-4D97-AF65-F5344CB8AC3E}">
        <p14:creationId xmlns:p14="http://schemas.microsoft.com/office/powerpoint/2010/main" val="584817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4D313-5652-48C2-8443-188A62CAC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Booker T. Washington vs W.E.B. DuBois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D4760-C607-412A-8EF8-56867674C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watching the two videos, create a T-Chart to compare/contrast the ideas of both men. How were their views similar and different?</a:t>
            </a:r>
          </a:p>
          <a:p>
            <a:pPr lvl="1"/>
            <a:r>
              <a:rPr lang="en-US" dirty="0">
                <a:hlinkClick r:id="rId2"/>
              </a:rPr>
              <a:t>https://www.youtube.com/watch?v=qGLm7VUbIWE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https://www.youtube.com/watch?v=HaLstb_t8yc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D2AB04B-0D49-418C-9108-589A91D321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587556"/>
              </p:ext>
            </p:extLst>
          </p:nvPr>
        </p:nvGraphicFramePr>
        <p:xfrm>
          <a:off x="257174" y="3429000"/>
          <a:ext cx="1166812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4063">
                  <a:extLst>
                    <a:ext uri="{9D8B030D-6E8A-4147-A177-3AD203B41FA5}">
                      <a16:colId xmlns:a16="http://schemas.microsoft.com/office/drawing/2014/main" val="3340875903"/>
                    </a:ext>
                  </a:extLst>
                </a:gridCol>
                <a:gridCol w="5834063">
                  <a:extLst>
                    <a:ext uri="{9D8B030D-6E8A-4147-A177-3AD203B41FA5}">
                      <a16:colId xmlns:a16="http://schemas.microsoft.com/office/drawing/2014/main" val="22601632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Booker T. Washington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W.E.B. DuBois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69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124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977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878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254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223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436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204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55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680F2E-69FC-4C50-B81B-B4AA20ADE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Work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2AE4B-89A7-407B-9487-22B67CEB8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785" y="2225095"/>
            <a:ext cx="4857750" cy="4393982"/>
          </a:xfrm>
        </p:spPr>
        <p:txBody>
          <a:bodyPr>
            <a:normAutofit/>
          </a:bodyPr>
          <a:lstStyle/>
          <a:p>
            <a:r>
              <a:rPr lang="en-US" b="1" dirty="0"/>
              <a:t>CTLS Lesson Resources or my blog (burgergastudies.weebly.com)</a:t>
            </a:r>
          </a:p>
          <a:p>
            <a:pPr lvl="1"/>
            <a:r>
              <a:rPr lang="en-US" sz="2800" b="1" dirty="0"/>
              <a:t>“Two Visions for African Americans Reading”</a:t>
            </a:r>
          </a:p>
          <a:p>
            <a:pPr lvl="2"/>
            <a:r>
              <a:rPr lang="en-US" sz="2800" b="1" dirty="0"/>
              <a:t>Make sure to Save As and Enable Editing, so that you can write on the Word Document.</a:t>
            </a:r>
          </a:p>
          <a:p>
            <a:pPr lvl="2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31846B95-810F-4B8E-90A8-41893B1B14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320" y="2205211"/>
            <a:ext cx="6253212" cy="351743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82621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2D9DE-6047-43A3-8B18-55323DE28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BDA44-23E3-4322-B90F-9F67777EC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Debate: Who do you think had the better view of how African Americans should try to gain equality?</a:t>
            </a:r>
          </a:p>
        </p:txBody>
      </p:sp>
    </p:spTree>
    <p:extLst>
      <p:ext uri="{BB962C8B-B14F-4D97-AF65-F5344CB8AC3E}">
        <p14:creationId xmlns:p14="http://schemas.microsoft.com/office/powerpoint/2010/main" val="176389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242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Learning Target - I can explain the roles of Booker T. Washington and W.E.B. DuBois in the advancement of the rights of African Americans. </vt:lpstr>
      <vt:lpstr>Reminder – Unit 5 Summative Tomorrow!!!</vt:lpstr>
      <vt:lpstr>Booker T. Washington vs W.E.B. DuBois</vt:lpstr>
      <vt:lpstr>Work Session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Target - I can explain the roles of Booker T. Washington and W.E.B. DuBois in the advancement of the rights of African Americans. </dc:title>
  <dc:creator>Terence Burger</dc:creator>
  <cp:lastModifiedBy>Terence Burger</cp:lastModifiedBy>
  <cp:revision>6</cp:revision>
  <dcterms:created xsi:type="dcterms:W3CDTF">2021-03-02T19:09:54Z</dcterms:created>
  <dcterms:modified xsi:type="dcterms:W3CDTF">2021-03-04T14:27:34Z</dcterms:modified>
</cp:coreProperties>
</file>