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30T01:52:55.421"/>
    </inkml:context>
    <inkml:brush xml:id="br0">
      <inkml:brushProperty name="width" value="0.1" units="cm"/>
      <inkml:brushProperty name="height" value="0.1" units="cm"/>
      <inkml:brushProperty name="color" value="#333333"/>
      <inkml:brushProperty name="ignorePressure" value="1"/>
    </inkml:brush>
  </inkml:definitions>
  <inkml:trace contextRef="#ctx0" brushRef="#br0">0 1,'0'0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30T01:53:54.903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0,'0'10998,"0"-10971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30T01:54:17.401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9364 1,'-6474'0,"23028"0,-30162 0,7795 0,5790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593FC-D25B-4718-B5DF-3005882A95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CF948C-4B97-439C-B971-66DC4D1891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72B7D-D370-4DFE-AB4D-30EE91734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B7E-73BE-40C8-BE15-328A17BB6FE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32C89-1B45-4A0F-9BB2-32CB84E07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9AB5F-E801-4C42-926A-CCF75B541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71756-1229-4D64-81B5-1969E8E59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50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82C67-E2B0-437A-A0E2-337DCD059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C8856B-7140-4A15-B360-712C98880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817A3-71F1-410D-8138-0342702BA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B7E-73BE-40C8-BE15-328A17BB6FE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B7CDF-8D9A-4175-BAFE-A3FE51501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A1BF8-E26B-4FF4-9E69-CEA5DFAB0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71756-1229-4D64-81B5-1969E8E59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8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2769F3-D11F-4607-A004-A2BB095A15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37CB8-D803-4447-9ADA-1DC295D5F3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DCE0D-090D-448B-981B-21989CE7C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B7E-73BE-40C8-BE15-328A17BB6FE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AAB78-6F00-448B-8F9D-A4EF55F86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62151-9EA6-4A79-B5A4-BF993CED9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71756-1229-4D64-81B5-1969E8E59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28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DD837-8AAB-476E-809C-512B0DFB4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85DC3-6EC9-471B-89DE-E49410A65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313DA-6D2F-4255-AFE8-BAEB91C82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B7E-73BE-40C8-BE15-328A17BB6FE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7B35-D6B7-485C-AB66-7D0E79BF8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18276-00DE-4660-899B-8A95E8CD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71756-1229-4D64-81B5-1969E8E59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26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1DD9A-62B6-4C75-A01F-832AB0424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60AC6-77D5-4373-8112-19FCC20A8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A642B-3EF3-4C2A-A2E7-F5042EFC6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B7E-73BE-40C8-BE15-328A17BB6FE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E5A87-CB8C-4F40-920A-C59A843D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0283F-02B7-4500-B60F-47CCF695C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71756-1229-4D64-81B5-1969E8E59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9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08CA5-9A4D-4D8E-B6C4-C198D661F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B4906-B5E5-47EC-8F02-3F0306A927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8A01C-8882-40F4-9E66-97A2F7FD6D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4C8EF-41BC-48DC-BBB1-D3E3623AB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B7E-73BE-40C8-BE15-328A17BB6FE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6DE4F-B5C1-437E-95C9-C9462A59B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B3EDB5-9F62-4804-8BAF-E30374A7A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71756-1229-4D64-81B5-1969E8E59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61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27A80-65BB-4A35-ACBC-4CC76F717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2F562F-B976-4334-A46E-5081AB723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8FD78-15FA-442A-87FB-E34205812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35A2BF-4053-4703-A0A6-38C9AE3BAE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7BFA56-D560-4D0D-93C5-3FB541F95B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12BDAF-CC95-40D9-B67C-32D04B595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B7E-73BE-40C8-BE15-328A17BB6FE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F67242-262B-4B7A-8AB3-65A004029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A547EB-4D63-4C4A-92D2-7F7257C5C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71756-1229-4D64-81B5-1969E8E59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8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534EF-1D8F-44D1-A991-88A0586F4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9225B9-91AA-4DB4-B097-112F391A5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B7E-73BE-40C8-BE15-328A17BB6FE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88DB76-74E6-4275-921C-9EE55B444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42ACC3-FC93-42AA-80A3-B2944D295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71756-1229-4D64-81B5-1969E8E59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3509BD-771D-4D43-93CB-F5D68176E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B7E-73BE-40C8-BE15-328A17BB6FE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E9068C-0149-4F09-8CF5-5FAC346C4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D5BE15-BEA2-48EF-AEB9-81E2BB8F6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71756-1229-4D64-81B5-1969E8E59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4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7AB24-29AE-45EC-B1A7-749D6488D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79E53-E828-464E-9DD1-005EBF7DC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F34097-9258-451A-9133-49ADFA823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1B789-B892-46E2-9959-E3910A75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B7E-73BE-40C8-BE15-328A17BB6FE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542FEF-8ED6-4A84-BE56-E055694B7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5AA16-5E76-4909-8EAB-D2F182515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71756-1229-4D64-81B5-1969E8E59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74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F36D1-C02F-4739-812D-1E26A9DEE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51C02F-25B5-40F2-9DD7-4E1C5E93F2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2EA8A-E809-4084-BCAF-B11B8B657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BFDCFD-F571-4E6A-A475-EEDC1BE82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B7E-73BE-40C8-BE15-328A17BB6FE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CE427E-1488-4DF5-8A9E-149B97E43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C8648-20AF-4AD5-B45F-A46E55215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71756-1229-4D64-81B5-1969E8E59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88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8BB146-6D5E-4068-A171-52C2404D2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F09F5-CCD8-46C1-80E1-1E862E601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02820-8D8D-40FC-9595-A691BB1C37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CBB7E-73BE-40C8-BE15-328A17BB6FE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CDCD5-2803-488C-8DF9-0D280EE21F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B9B66-B00A-4829-AAED-511BADEA5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71756-1229-4D64-81B5-1969E8E59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7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559S1206i8" TargetMode="External"/><Relationship Id="rId2" Type="http://schemas.openxmlformats.org/officeDocument/2006/relationships/hyperlink" Target="https://www.youtube.com/watch?v=ajkv5AWMlt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9E48C-5F97-4E5C-B5D1-66EE621CCE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01987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u="sng" dirty="0"/>
              <a:t>Learning Target</a:t>
            </a:r>
            <a:r>
              <a:rPr lang="en-US" b="1" dirty="0"/>
              <a:t> - I can explain the impact of Maynard Jackson and Andrew Young on the state of Georgia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D47D9C-C023-4A74-82F6-A9D334B00A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/>
              <a:t>Answer in your Notebook</a:t>
            </a:r>
            <a:r>
              <a:rPr lang="en-US" sz="3200" b="1" dirty="0"/>
              <a:t> – Describe to somebody from outside of Georgia, what Georgia is famous/known for today.</a:t>
            </a:r>
          </a:p>
        </p:txBody>
      </p:sp>
    </p:spTree>
    <p:extLst>
      <p:ext uri="{BB962C8B-B14F-4D97-AF65-F5344CB8AC3E}">
        <p14:creationId xmlns:p14="http://schemas.microsoft.com/office/powerpoint/2010/main" val="3770986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73978-445E-4BD6-9F27-3E1128EF6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Maynard Jackson &amp; Andrew Young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50399-30C7-422D-A51A-98027224C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 your notebook, make a T-Chart that looks like this: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CAFC863-EC3E-4831-8233-8612676EC1A1}"/>
                  </a:ext>
                </a:extLst>
              </p14:cNvPr>
              <p14:cNvContentPartPr/>
              <p14:nvPr/>
            </p14:nvContentPartPr>
            <p14:xfrm>
              <a:off x="5990835" y="2685585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CAFC863-EC3E-4831-8233-8612676EC1A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72835" y="2667585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1818301-AB13-49AA-A727-96855EA775A0}"/>
                  </a:ext>
                </a:extLst>
              </p14:cNvPr>
              <p14:cNvContentPartPr/>
              <p14:nvPr/>
            </p14:nvContentPartPr>
            <p14:xfrm>
              <a:off x="5049795" y="2647425"/>
              <a:ext cx="360" cy="3969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1818301-AB13-49AA-A727-96855EA775A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32155" y="2629425"/>
                <a:ext cx="36000" cy="40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97A0F4F1-E3E0-472A-9B71-98151BFC3DEE}"/>
                  </a:ext>
                </a:extLst>
              </p14:cNvPr>
              <p14:cNvContentPartPr/>
              <p14:nvPr/>
            </p14:nvContentPartPr>
            <p14:xfrm>
              <a:off x="1686675" y="2963505"/>
              <a:ext cx="700020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97A0F4F1-E3E0-472A-9B71-98151BFC3DE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68675" y="2945865"/>
                <a:ext cx="703584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083D889F-30F8-4967-8AFF-F286CDEFDC01}"/>
              </a:ext>
            </a:extLst>
          </p:cNvPr>
          <p:cNvSpPr txBox="1"/>
          <p:nvPr/>
        </p:nvSpPr>
        <p:spPr>
          <a:xfrm>
            <a:off x="2131468" y="2501840"/>
            <a:ext cx="2384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Maynard Jackson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1F574C-A15D-40C3-8324-C4ED930C60FC}"/>
              </a:ext>
            </a:extLst>
          </p:cNvPr>
          <p:cNvSpPr txBox="1"/>
          <p:nvPr/>
        </p:nvSpPr>
        <p:spPr>
          <a:xfrm>
            <a:off x="5762895" y="2501840"/>
            <a:ext cx="2247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Andrew Young</a:t>
            </a:r>
          </a:p>
        </p:txBody>
      </p:sp>
    </p:spTree>
    <p:extLst>
      <p:ext uri="{BB962C8B-B14F-4D97-AF65-F5344CB8AC3E}">
        <p14:creationId xmlns:p14="http://schemas.microsoft.com/office/powerpoint/2010/main" val="176155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9">
            <a:extLst>
              <a:ext uri="{FF2B5EF4-FFF2-40B4-BE49-F238E27FC236}">
                <a16:creationId xmlns:a16="http://schemas.microsoft.com/office/drawing/2014/main" id="{6ECA6DCB-B7E1-40A9-9524-540C6DA40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889936-F999-4D83-8A7D-2DD445F2B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5279408" cy="1128068"/>
          </a:xfrm>
        </p:spPr>
        <p:txBody>
          <a:bodyPr anchor="ctr">
            <a:normAutofit/>
          </a:bodyPr>
          <a:lstStyle/>
          <a:p>
            <a:r>
              <a:rPr lang="en-US" sz="3700" b="1"/>
              <a:t>Maynard Jackson &amp; Andrew Young Videos</a:t>
            </a:r>
          </a:p>
        </p:txBody>
      </p:sp>
      <p:grpSp>
        <p:nvGrpSpPr>
          <p:cNvPr id="25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6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123821"/>
            <a:ext cx="4975066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4932B-D1B0-48DD-BC3D-03F136E13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5278066" cy="3979585"/>
          </a:xfrm>
        </p:spPr>
        <p:txBody>
          <a:bodyPr anchor="ctr">
            <a:normAutofit/>
          </a:bodyPr>
          <a:lstStyle/>
          <a:p>
            <a:r>
              <a:rPr lang="en-US" sz="3200" b="1" dirty="0">
                <a:hlinkClick r:id="rId2"/>
              </a:rPr>
              <a:t>Maynard H. Jackson becomes the first black Mayor of Atlanta, Georgia – YouTube</a:t>
            </a:r>
            <a:endParaRPr lang="en-US" sz="3200" b="1" dirty="0"/>
          </a:p>
          <a:p>
            <a:r>
              <a:rPr lang="en-US" sz="3200" b="1" dirty="0">
                <a:hlinkClick r:id="rId3"/>
              </a:rPr>
              <a:t>Ambassador Andrew J. Young: A Civil Rights Hero - YouTube</a:t>
            </a:r>
            <a:endParaRPr lang="en-US" sz="3200" b="1" dirty="0"/>
          </a:p>
          <a:p>
            <a:endParaRPr lang="en-US" sz="2000" dirty="0"/>
          </a:p>
        </p:txBody>
      </p:sp>
      <p:sp>
        <p:nvSpPr>
          <p:cNvPr id="29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7447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B55066-92D0-4DFC-9737-2871CA03517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3756" r="3" b="10169"/>
          <a:stretch/>
        </p:blipFill>
        <p:spPr>
          <a:xfrm>
            <a:off x="7083423" y="581892"/>
            <a:ext cx="4397433" cy="2518756"/>
          </a:xfrm>
          <a:prstGeom prst="rect">
            <a:avLst/>
          </a:prstGeom>
        </p:spPr>
      </p:pic>
      <p:sp>
        <p:nvSpPr>
          <p:cNvPr id="31" name="Rectangle 21">
            <a:extLst>
              <a:ext uri="{FF2B5EF4-FFF2-40B4-BE49-F238E27FC236}">
                <a16:creationId xmlns:a16="http://schemas.microsoft.com/office/drawing/2014/main" id="{8CB5D2D7-DF65-4E86-BFBA-FFB9B5AC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05479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A9890B-77F4-4FC0-9DFE-756FD3626D9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0879" r="1" b="23082"/>
          <a:stretch/>
        </p:blipFill>
        <p:spPr>
          <a:xfrm>
            <a:off x="7083423" y="3707894"/>
            <a:ext cx="4395569" cy="251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7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F147D-ED34-4C1D-9F1E-1596BCA80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Work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C1B9F-8999-4963-8E59-8A8D61FC5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SS8H12 Reading &amp; Unit 9 Note Sheet</a:t>
            </a:r>
          </a:p>
          <a:p>
            <a:pPr lvl="1"/>
            <a:r>
              <a:rPr lang="en-US" sz="4000" b="1" dirty="0"/>
              <a:t>Both can be found in the lesson resources of CTLS and my blog.</a:t>
            </a:r>
          </a:p>
          <a:p>
            <a:pPr lvl="1"/>
            <a:r>
              <a:rPr lang="en-US" sz="4000" b="1" dirty="0"/>
              <a:t>I will do guided reading about Maynard Jackson and Andrew Young, and you will complete the first two boxes in the note sheet.</a:t>
            </a:r>
          </a:p>
        </p:txBody>
      </p:sp>
    </p:spTree>
    <p:extLst>
      <p:ext uri="{BB962C8B-B14F-4D97-AF65-F5344CB8AC3E}">
        <p14:creationId xmlns:p14="http://schemas.microsoft.com/office/powerpoint/2010/main" val="2295673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BA9EB-A25F-4958-9E0F-77C007FBF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Closing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A8D5C2E-1495-47C5-8AC6-D871EAD8FF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589352"/>
              </p:ext>
            </p:extLst>
          </p:nvPr>
        </p:nvGraphicFramePr>
        <p:xfrm>
          <a:off x="1257300" y="1371601"/>
          <a:ext cx="10096500" cy="5121274"/>
        </p:xfrm>
        <a:graphic>
          <a:graphicData uri="http://schemas.openxmlformats.org/drawingml/2006/table">
            <a:tbl>
              <a:tblPr/>
              <a:tblGrid>
                <a:gridCol w="3365500">
                  <a:extLst>
                    <a:ext uri="{9D8B030D-6E8A-4147-A177-3AD203B41FA5}">
                      <a16:colId xmlns:a16="http://schemas.microsoft.com/office/drawing/2014/main" val="1361547766"/>
                    </a:ext>
                  </a:extLst>
                </a:gridCol>
                <a:gridCol w="3365500">
                  <a:extLst>
                    <a:ext uri="{9D8B030D-6E8A-4147-A177-3AD203B41FA5}">
                      <a16:colId xmlns:a16="http://schemas.microsoft.com/office/drawing/2014/main" val="549030164"/>
                    </a:ext>
                  </a:extLst>
                </a:gridCol>
                <a:gridCol w="3365500">
                  <a:extLst>
                    <a:ext uri="{9D8B030D-6E8A-4147-A177-3AD203B41FA5}">
                      <a16:colId xmlns:a16="http://schemas.microsoft.com/office/drawing/2014/main" val="3813135669"/>
                    </a:ext>
                  </a:extLst>
                </a:gridCol>
              </a:tblGrid>
              <a:tr h="5397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Vocabulary Term (Define in your own words)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Description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Connections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Explain its connection, its impact on GA, </a:t>
                      </a:r>
                      <a:r>
                        <a:rPr lang="en-US" sz="800" b="1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and/or</a:t>
                      </a: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the “big picture”.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467081"/>
                  </a:ext>
                </a:extLst>
              </a:tr>
              <a:tr h="2290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Maynard Jackson as Mayor of Atlanta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Information/Notes (5 W’s and H):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What impact did Maynard Jackson have on the Civil Rights movement in Georgia?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Why, in your opinion, was Atlanta’s airport renamed after Maynard Jackson’s death?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8858359"/>
                  </a:ext>
                </a:extLst>
              </a:tr>
              <a:tr h="2290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Andrew Young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Information/Notes (5 W’s and H):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What impact did Andrew Young have on Georgia during the modern Civil Rights movement?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862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642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252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   Learning Target - I can explain the impact of Maynard Jackson and Andrew Young on the state of Georgia </vt:lpstr>
      <vt:lpstr>Maynard Jackson &amp; Andrew Young</vt:lpstr>
      <vt:lpstr>Maynard Jackson &amp; Andrew Young Videos</vt:lpstr>
      <vt:lpstr>Work Session</vt:lpstr>
      <vt:lpstr>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Learning Target - I can explain the impact of Maynard Jackson and Andrew Young on the state of Georgia </dc:title>
  <dc:creator>Terence Burger</dc:creator>
  <cp:lastModifiedBy>Terence Burger</cp:lastModifiedBy>
  <cp:revision>2</cp:revision>
  <dcterms:created xsi:type="dcterms:W3CDTF">2021-03-30T02:04:25Z</dcterms:created>
  <dcterms:modified xsi:type="dcterms:W3CDTF">2021-03-30T02:19:52Z</dcterms:modified>
</cp:coreProperties>
</file>